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758" r:id="rId2"/>
    <p:sldId id="777" r:id="rId3"/>
    <p:sldId id="762" r:id="rId4"/>
    <p:sldId id="763" r:id="rId5"/>
    <p:sldId id="773" r:id="rId6"/>
    <p:sldId id="782" r:id="rId7"/>
    <p:sldId id="784" r:id="rId8"/>
    <p:sldId id="785" r:id="rId9"/>
    <p:sldId id="786" r:id="rId10"/>
    <p:sldId id="787" r:id="rId11"/>
    <p:sldId id="788" r:id="rId12"/>
    <p:sldId id="789" r:id="rId13"/>
    <p:sldId id="485" r:id="rId14"/>
    <p:sldId id="790" r:id="rId15"/>
  </p:sldIdLst>
  <p:sldSz cx="9144000" cy="5715000" type="screen16x10"/>
  <p:notesSz cx="6724650" cy="9866313"/>
  <p:defaultTextStyle>
    <a:defPPr>
      <a:defRPr lang="en-AU"/>
    </a:defPPr>
    <a:lvl1pPr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1pPr>
    <a:lvl2pPr marL="4572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2pPr>
    <a:lvl3pPr marL="9144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3pPr>
    <a:lvl4pPr marL="13716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4pPr>
    <a:lvl5pPr marL="18288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5pPr>
    <a:lvl6pPr marL="2286000" algn="l" defTabSz="457200" rtl="0" eaLnBrk="1" latinLnBrk="0" hangingPunct="1">
      <a:defRPr kern="1200">
        <a:solidFill>
          <a:schemeClr val="tx1"/>
        </a:solidFill>
        <a:latin typeface="Arial" pitchFamily="-102" charset="0"/>
        <a:ea typeface="Arial" pitchFamily="-102" charset="0"/>
        <a:cs typeface="Arial" pitchFamily="-102" charset="0"/>
      </a:defRPr>
    </a:lvl6pPr>
    <a:lvl7pPr marL="2743200" algn="l" defTabSz="457200" rtl="0" eaLnBrk="1" latinLnBrk="0" hangingPunct="1">
      <a:defRPr kern="1200">
        <a:solidFill>
          <a:schemeClr val="tx1"/>
        </a:solidFill>
        <a:latin typeface="Arial" pitchFamily="-102" charset="0"/>
        <a:ea typeface="Arial" pitchFamily="-102" charset="0"/>
        <a:cs typeface="Arial" pitchFamily="-102" charset="0"/>
      </a:defRPr>
    </a:lvl7pPr>
    <a:lvl8pPr marL="3200400" algn="l" defTabSz="457200" rtl="0" eaLnBrk="1" latinLnBrk="0" hangingPunct="1">
      <a:defRPr kern="1200">
        <a:solidFill>
          <a:schemeClr val="tx1"/>
        </a:solidFill>
        <a:latin typeface="Arial" pitchFamily="-102" charset="0"/>
        <a:ea typeface="Arial" pitchFamily="-102" charset="0"/>
        <a:cs typeface="Arial" pitchFamily="-102" charset="0"/>
      </a:defRPr>
    </a:lvl8pPr>
    <a:lvl9pPr marL="3657600" algn="l" defTabSz="457200" rtl="0" eaLnBrk="1" latinLnBrk="0" hangingPunct="1">
      <a:defRPr kern="1200">
        <a:solidFill>
          <a:schemeClr val="tx1"/>
        </a:solidFill>
        <a:latin typeface="Arial" pitchFamily="-102" charset="0"/>
        <a:ea typeface="Arial" pitchFamily="-102" charset="0"/>
        <a:cs typeface="Arial" pitchFamily="-102" charset="0"/>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78E1B4"/>
    <a:srgbClr val="FFFF66"/>
    <a:srgbClr val="FF96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9" autoAdjust="0"/>
    <p:restoredTop sz="82057" autoAdjust="0"/>
  </p:normalViewPr>
  <p:slideViewPr>
    <p:cSldViewPr>
      <p:cViewPr varScale="1">
        <p:scale>
          <a:sx n="136" d="100"/>
          <a:sy n="136" d="100"/>
        </p:scale>
        <p:origin x="208" y="408"/>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650"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08413" y="0"/>
            <a:ext cx="2914650" cy="493713"/>
          </a:xfrm>
          <a:prstGeom prst="rect">
            <a:avLst/>
          </a:prstGeom>
        </p:spPr>
        <p:txBody>
          <a:bodyPr vert="horz" lIns="91440" tIns="45720" rIns="91440" bIns="45720" rtlCol="0"/>
          <a:lstStyle>
            <a:lvl1pPr algn="r">
              <a:defRPr sz="1200"/>
            </a:lvl1pPr>
          </a:lstStyle>
          <a:p>
            <a:fld id="{7EDE2877-BD95-1343-A552-BA2868463D4E}" type="datetimeFigureOut">
              <a:rPr lang="en-US" smtClean="0"/>
              <a:pPr/>
              <a:t>7/4/19</a:t>
            </a:fld>
            <a:endParaRPr lang="en-US" dirty="0"/>
          </a:p>
        </p:txBody>
      </p:sp>
      <p:sp>
        <p:nvSpPr>
          <p:cNvPr id="4" name="Slide Image Placeholder 3"/>
          <p:cNvSpPr>
            <a:spLocks noGrp="1" noRot="1" noChangeAspect="1"/>
          </p:cNvSpPr>
          <p:nvPr>
            <p:ph type="sldImg" idx="2"/>
          </p:nvPr>
        </p:nvSpPr>
        <p:spPr>
          <a:xfrm>
            <a:off x="403225" y="739775"/>
            <a:ext cx="5918200" cy="37004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100" y="4686300"/>
            <a:ext cx="5378450" cy="4440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013"/>
            <a:ext cx="2914650" cy="4937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08413" y="9371013"/>
            <a:ext cx="2914650" cy="493712"/>
          </a:xfrm>
          <a:prstGeom prst="rect">
            <a:avLst/>
          </a:prstGeom>
        </p:spPr>
        <p:txBody>
          <a:bodyPr vert="horz" lIns="91440" tIns="45720" rIns="91440" bIns="45720" rtlCol="0" anchor="b"/>
          <a:lstStyle>
            <a:lvl1pPr algn="r">
              <a:defRPr sz="1200"/>
            </a:lvl1pPr>
          </a:lstStyle>
          <a:p>
            <a:fld id="{3F6008AE-3493-5D48-A245-434CAFCA04E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1</a:t>
            </a:fld>
            <a:endParaRPr lang="en-US" dirty="0"/>
          </a:p>
        </p:txBody>
      </p:sp>
    </p:spTree>
    <p:extLst>
      <p:ext uri="{BB962C8B-B14F-4D97-AF65-F5344CB8AC3E}">
        <p14:creationId xmlns:p14="http://schemas.microsoft.com/office/powerpoint/2010/main" val="96622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12</a:t>
            </a:fld>
            <a:endParaRPr lang="en-US" dirty="0"/>
          </a:p>
        </p:txBody>
      </p:sp>
    </p:spTree>
    <p:extLst>
      <p:ext uri="{BB962C8B-B14F-4D97-AF65-F5344CB8AC3E}">
        <p14:creationId xmlns:p14="http://schemas.microsoft.com/office/powerpoint/2010/main" val="1646620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14</a:t>
            </a:fld>
            <a:endParaRPr lang="en-US" dirty="0"/>
          </a:p>
        </p:txBody>
      </p:sp>
    </p:spTree>
    <p:extLst>
      <p:ext uri="{BB962C8B-B14F-4D97-AF65-F5344CB8AC3E}">
        <p14:creationId xmlns:p14="http://schemas.microsoft.com/office/powerpoint/2010/main" val="98144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2</a:t>
            </a:fld>
            <a:endParaRPr lang="en-US" dirty="0"/>
          </a:p>
        </p:txBody>
      </p:sp>
    </p:spTree>
    <p:extLst>
      <p:ext uri="{BB962C8B-B14F-4D97-AF65-F5344CB8AC3E}">
        <p14:creationId xmlns:p14="http://schemas.microsoft.com/office/powerpoint/2010/main" val="397258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3</a:t>
            </a:fld>
            <a:endParaRPr lang="en-US" dirty="0"/>
          </a:p>
        </p:txBody>
      </p:sp>
    </p:spTree>
    <p:extLst>
      <p:ext uri="{BB962C8B-B14F-4D97-AF65-F5344CB8AC3E}">
        <p14:creationId xmlns:p14="http://schemas.microsoft.com/office/powerpoint/2010/main" val="398292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5</a:t>
            </a:fld>
            <a:endParaRPr lang="en-US" dirty="0"/>
          </a:p>
        </p:txBody>
      </p:sp>
    </p:spTree>
    <p:extLst>
      <p:ext uri="{BB962C8B-B14F-4D97-AF65-F5344CB8AC3E}">
        <p14:creationId xmlns:p14="http://schemas.microsoft.com/office/powerpoint/2010/main" val="224172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6</a:t>
            </a:fld>
            <a:endParaRPr lang="en-US" dirty="0"/>
          </a:p>
        </p:txBody>
      </p:sp>
    </p:spTree>
    <p:extLst>
      <p:ext uri="{BB962C8B-B14F-4D97-AF65-F5344CB8AC3E}">
        <p14:creationId xmlns:p14="http://schemas.microsoft.com/office/powerpoint/2010/main" val="1557507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7</a:t>
            </a:fld>
            <a:endParaRPr lang="en-US" dirty="0"/>
          </a:p>
        </p:txBody>
      </p:sp>
    </p:spTree>
    <p:extLst>
      <p:ext uri="{BB962C8B-B14F-4D97-AF65-F5344CB8AC3E}">
        <p14:creationId xmlns:p14="http://schemas.microsoft.com/office/powerpoint/2010/main" val="1781669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8</a:t>
            </a:fld>
            <a:endParaRPr lang="en-US" dirty="0"/>
          </a:p>
        </p:txBody>
      </p:sp>
    </p:spTree>
    <p:extLst>
      <p:ext uri="{BB962C8B-B14F-4D97-AF65-F5344CB8AC3E}">
        <p14:creationId xmlns:p14="http://schemas.microsoft.com/office/powerpoint/2010/main" val="869948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9</a:t>
            </a:fld>
            <a:endParaRPr lang="en-US" dirty="0"/>
          </a:p>
        </p:txBody>
      </p:sp>
    </p:spTree>
    <p:extLst>
      <p:ext uri="{BB962C8B-B14F-4D97-AF65-F5344CB8AC3E}">
        <p14:creationId xmlns:p14="http://schemas.microsoft.com/office/powerpoint/2010/main" val="300074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11</a:t>
            </a:fld>
            <a:endParaRPr lang="en-US" dirty="0"/>
          </a:p>
        </p:txBody>
      </p:sp>
    </p:spTree>
    <p:extLst>
      <p:ext uri="{BB962C8B-B14F-4D97-AF65-F5344CB8AC3E}">
        <p14:creationId xmlns:p14="http://schemas.microsoft.com/office/powerpoint/2010/main" val="24639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4A6EF6CD-5A05-AD49-B453-FBC4F6F6C8B0}" type="slidenum">
              <a:rPr lang="en-AU"/>
              <a:pPr>
                <a:defRPr/>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8AD686B7-1218-2B4E-BF52-FE29B0DD9F24}" type="slidenum">
              <a:rPr lang="en-AU"/>
              <a:pPr>
                <a:defRPr/>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0908E64-6402-D945-8D5A-2A600D887B38}" type="slidenum">
              <a:rPr lang="en-AU"/>
              <a:pPr>
                <a:defRPr/>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8EF7596F-CC43-3D4E-BDDF-B35BA1640C15}" type="slidenum">
              <a:rPr lang="en-AU"/>
              <a:pPr>
                <a:defRPr/>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2ED6E1C-AFDE-7C44-81F1-DA6F2762B460}" type="slidenum">
              <a:rPr lang="en-AU"/>
              <a:pPr>
                <a:defRPr/>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CE9C4E8D-7F34-0E4E-B530-8998D6EAF250}" type="slidenum">
              <a:rPr lang="en-AU"/>
              <a:pPr>
                <a:defRPr/>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9" name="Rectangle 6"/>
          <p:cNvSpPr>
            <a:spLocks noGrp="1" noChangeArrowheads="1"/>
          </p:cNvSpPr>
          <p:nvPr>
            <p:ph type="sldNum" sz="quarter" idx="12"/>
          </p:nvPr>
        </p:nvSpPr>
        <p:spPr>
          <a:ln/>
        </p:spPr>
        <p:txBody>
          <a:bodyPr/>
          <a:lstStyle>
            <a:lvl1pPr>
              <a:defRPr/>
            </a:lvl1pPr>
          </a:lstStyle>
          <a:p>
            <a:pPr>
              <a:defRPr/>
            </a:pPr>
            <a:fld id="{99D13D45-15DE-0B4F-AE48-A428CF08051C}" type="slidenum">
              <a:rPr lang="en-AU"/>
              <a:pPr>
                <a:defRPr/>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5" name="Rectangle 6"/>
          <p:cNvSpPr>
            <a:spLocks noGrp="1" noChangeArrowheads="1"/>
          </p:cNvSpPr>
          <p:nvPr>
            <p:ph type="sldNum" sz="quarter" idx="12"/>
          </p:nvPr>
        </p:nvSpPr>
        <p:spPr>
          <a:ln/>
        </p:spPr>
        <p:txBody>
          <a:bodyPr/>
          <a:lstStyle>
            <a:lvl1pPr>
              <a:defRPr/>
            </a:lvl1pPr>
          </a:lstStyle>
          <a:p>
            <a:pPr>
              <a:defRPr/>
            </a:pPr>
            <a:fld id="{0D05FB2D-7AD0-0C46-9D56-1F21D58EE3A4}" type="slidenum">
              <a:rPr lang="en-AU"/>
              <a:pPr>
                <a:defRPr/>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4" name="Rectangle 6"/>
          <p:cNvSpPr>
            <a:spLocks noGrp="1" noChangeArrowheads="1"/>
          </p:cNvSpPr>
          <p:nvPr>
            <p:ph type="sldNum" sz="quarter" idx="12"/>
          </p:nvPr>
        </p:nvSpPr>
        <p:spPr>
          <a:ln/>
        </p:spPr>
        <p:txBody>
          <a:bodyPr/>
          <a:lstStyle>
            <a:lvl1pPr>
              <a:defRPr/>
            </a:lvl1pPr>
          </a:lstStyle>
          <a:p>
            <a:pPr>
              <a:defRPr/>
            </a:pPr>
            <a:fld id="{3CE1F094-7F9F-E94D-A8E9-4611D1C305D6}" type="slidenum">
              <a:rPr lang="en-AU"/>
              <a:pPr>
                <a:defRPr/>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BD7EC3E1-6F08-2D4D-81E1-165613FF145F}" type="slidenum">
              <a:rPr lang="en-AU"/>
              <a:pPr>
                <a:defRPr/>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D200F1C7-C8AA-6447-B063-AB7C7FA3A957}" type="slidenum">
              <a:rPr lang="en-AU"/>
              <a:pPr>
                <a:defRPr/>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333500"/>
            <a:ext cx="8229600" cy="377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52038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2" charset="0"/>
                <a:ea typeface="Arial" pitchFamily="-102" charset="0"/>
                <a:cs typeface="Arial" pitchFamily="-102" charset="0"/>
              </a:defRPr>
            </a:lvl1pPr>
          </a:lstStyle>
          <a:p>
            <a:pPr>
              <a:defRPr/>
            </a:pPr>
            <a:endParaRPr lang="en-AU" dirty="0"/>
          </a:p>
        </p:txBody>
      </p:sp>
      <p:sp>
        <p:nvSpPr>
          <p:cNvPr id="1029" name="Rectangle 5"/>
          <p:cNvSpPr>
            <a:spLocks noGrp="1" noChangeArrowheads="1"/>
          </p:cNvSpPr>
          <p:nvPr>
            <p:ph type="ftr" sz="quarter" idx="3"/>
          </p:nvPr>
        </p:nvSpPr>
        <p:spPr bwMode="auto">
          <a:xfrm>
            <a:off x="3124200" y="5203825"/>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2" charset="0"/>
                <a:ea typeface="Arial" pitchFamily="-102" charset="0"/>
                <a:cs typeface="Arial" pitchFamily="-102" charset="0"/>
              </a:defRPr>
            </a:lvl1pPr>
          </a:lstStyle>
          <a:p>
            <a:pPr>
              <a:defRPr/>
            </a:pPr>
            <a:endParaRPr lang="en-AU" dirty="0"/>
          </a:p>
        </p:txBody>
      </p:sp>
      <p:sp>
        <p:nvSpPr>
          <p:cNvPr id="1030" name="Rectangle 6"/>
          <p:cNvSpPr>
            <a:spLocks noGrp="1" noChangeArrowheads="1"/>
          </p:cNvSpPr>
          <p:nvPr>
            <p:ph type="sldNum" sz="quarter" idx="4"/>
          </p:nvPr>
        </p:nvSpPr>
        <p:spPr bwMode="auto">
          <a:xfrm>
            <a:off x="6553200" y="52038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2" charset="0"/>
                <a:ea typeface="Arial" pitchFamily="-102" charset="0"/>
                <a:cs typeface="Arial" pitchFamily="-102" charset="0"/>
              </a:defRPr>
            </a:lvl1pPr>
          </a:lstStyle>
          <a:p>
            <a:pPr>
              <a:defRPr/>
            </a:pPr>
            <a:fld id="{E3E1DF86-46F4-9A4D-8002-DFA2F827E7C5}"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2pPr>
      <a:lvl3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3pPr>
      <a:lvl4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4pPr>
      <a:lvl5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5pPr>
      <a:lvl6pPr marL="4572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6pPr>
      <a:lvl7pPr marL="9144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7pPr>
      <a:lvl8pPr marL="13716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8pPr>
      <a:lvl9pPr marL="18288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481236"/>
            <a:ext cx="9144000" cy="40992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AU" sz="4400" kern="0" dirty="0">
                <a:solidFill>
                  <a:srgbClr val="FFFF00"/>
                </a:solidFill>
                <a:latin typeface="+mn-lt"/>
                <a:ea typeface="+mn-ea"/>
                <a:cs typeface="+mn-cs"/>
              </a:rPr>
              <a:t>Mark </a:t>
            </a:r>
            <a:r>
              <a:rPr lang="en-US" sz="4400" kern="0" dirty="0">
                <a:solidFill>
                  <a:srgbClr val="FFFF00"/>
                </a:solidFill>
                <a:latin typeface="+mn-lt"/>
                <a:ea typeface="+mn-ea"/>
                <a:cs typeface="+mn-cs"/>
              </a:rPr>
              <a:t>11:12-25</a:t>
            </a:r>
            <a:endParaRPr lang="en-AU" sz="4400" kern="0" dirty="0">
              <a:solidFill>
                <a:srgbClr val="FFFF00"/>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AU" sz="4400" kern="0" dirty="0">
              <a:solidFill>
                <a:srgbClr val="FFFF00"/>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AU" sz="4400" kern="0" dirty="0">
              <a:solidFill>
                <a:srgbClr val="FFFF00"/>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AU" sz="4400" kern="0" dirty="0">
              <a:solidFill>
                <a:srgbClr val="FFFF00"/>
              </a:solidFill>
              <a:latin typeface="+mn-lt"/>
              <a:ea typeface="+mn-ea"/>
              <a:cs typeface="+mn-cs"/>
            </a:endParaRPr>
          </a:p>
        </p:txBody>
      </p:sp>
    </p:spTree>
    <p:extLst>
      <p:ext uri="{BB962C8B-B14F-4D97-AF65-F5344CB8AC3E}">
        <p14:creationId xmlns:p14="http://schemas.microsoft.com/office/powerpoint/2010/main" val="1058274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121210"/>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600" b="1" baseline="300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12 </a:t>
            </a:r>
            <a:r>
              <a:rPr lang="en-AU" sz="26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Go now to my place that was in Shiloh, where I made my name dwell at first, and see what I did to it because of the evil of my people Israel.  </a:t>
            </a:r>
            <a:r>
              <a:rPr lang="en-AU" sz="2600" b="1" baseline="300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13 </a:t>
            </a:r>
            <a:r>
              <a:rPr lang="en-AU" sz="26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And now, because you have done all these things, declares the </a:t>
            </a:r>
            <a:r>
              <a:rPr lang="en-AU" sz="2600" cap="small"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Lord</a:t>
            </a:r>
            <a:r>
              <a:rPr lang="en-AU" sz="26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 and when I spoke to you persistently you did not listen, and when I called you, you did not answer, </a:t>
            </a:r>
            <a:r>
              <a:rPr lang="en-AU" sz="2600" b="1" baseline="300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14 </a:t>
            </a:r>
            <a:r>
              <a:rPr lang="en-AU" sz="26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therefore I will do to the house that is called by my name, and in which you trust, and to the place that I gave to you and to your fathers, as I did to Shiloh.  </a:t>
            </a:r>
            <a:r>
              <a:rPr lang="en-AU" sz="2600" b="1" baseline="300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15 </a:t>
            </a:r>
            <a:r>
              <a:rPr lang="en-AU" sz="26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And I will cast you out of my sight, as I cast out all your kinsmen, all the offspring of Ephraim.</a:t>
            </a:r>
            <a:endParaRPr lang="en-GB" sz="26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232173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94786B-E947-CC4E-A5E7-CAF58315D230}"/>
              </a:ext>
            </a:extLst>
          </p:cNvPr>
          <p:cNvSpPr txBox="1"/>
          <p:nvPr/>
        </p:nvSpPr>
        <p:spPr>
          <a:xfrm>
            <a:off x="0" y="16069"/>
            <a:ext cx="9144000" cy="830997"/>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God’s vision for the Temple – a house of prayer for all nations.</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But the place for foreigners became a place of greed and commerce.</a:t>
            </a:r>
            <a:endParaRPr lang="en-AU" sz="2400" u="sng"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83026DB-7D1F-3344-88BE-6BE52B9EBC9A}"/>
              </a:ext>
            </a:extLst>
          </p:cNvPr>
          <p:cNvSpPr txBox="1"/>
          <p:nvPr/>
        </p:nvSpPr>
        <p:spPr>
          <a:xfrm>
            <a:off x="-18214" y="769268"/>
            <a:ext cx="9144000" cy="1200329"/>
          </a:xfrm>
          <a:prstGeom prst="rect">
            <a:avLst/>
          </a:prstGeom>
          <a:noFill/>
          <a:ln>
            <a:solidFill>
              <a:srgbClr val="FFFF00"/>
            </a:solidFill>
          </a:ln>
        </p:spPr>
        <p:txBody>
          <a:bodyPr wrap="square" rtlCol="0">
            <a:spAutoFit/>
          </a:bodyPr>
          <a:lstStyle/>
          <a:p>
            <a:pPr marL="7938" indent="-7938"/>
            <a:r>
              <a:rPr lang="en-AU" sz="2400" dirty="0">
                <a:solidFill>
                  <a:srgbClr val="FFFF00"/>
                </a:solidFill>
                <a:latin typeface="Times New Roman" panose="02020603050405020304" pitchFamily="18" charset="0"/>
                <a:cs typeface="Times New Roman" panose="02020603050405020304" pitchFamily="18" charset="0"/>
              </a:rPr>
              <a:t>A den of robbers:  Points to Jeremiah 7 -  A warning against having a false sense of security that religious observance would make them right before God, when they continued in their injustice and wrong doing</a:t>
            </a:r>
          </a:p>
        </p:txBody>
      </p:sp>
      <p:sp>
        <p:nvSpPr>
          <p:cNvPr id="6" name="TextBox 5">
            <a:extLst>
              <a:ext uri="{FF2B5EF4-FFF2-40B4-BE49-F238E27FC236}">
                <a16:creationId xmlns:a16="http://schemas.microsoft.com/office/drawing/2014/main" id="{2A065F20-9BAB-E64A-93D8-E459A6A6E8B8}"/>
              </a:ext>
            </a:extLst>
          </p:cNvPr>
          <p:cNvSpPr txBox="1"/>
          <p:nvPr/>
        </p:nvSpPr>
        <p:spPr>
          <a:xfrm>
            <a:off x="755576" y="1995698"/>
            <a:ext cx="8388424" cy="1200329"/>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Shiloh – 1</a:t>
            </a:r>
            <a:r>
              <a:rPr lang="en-AU" sz="2400" baseline="30000" dirty="0">
                <a:solidFill>
                  <a:schemeClr val="bg1"/>
                </a:solidFill>
                <a:latin typeface="Times New Roman" panose="02020603050405020304" pitchFamily="18" charset="0"/>
                <a:cs typeface="Times New Roman" panose="02020603050405020304" pitchFamily="18" charset="0"/>
              </a:rPr>
              <a:t>st</a:t>
            </a:r>
            <a:r>
              <a:rPr lang="en-AU" sz="2400" dirty="0">
                <a:solidFill>
                  <a:schemeClr val="bg1"/>
                </a:solidFill>
                <a:latin typeface="Times New Roman" panose="02020603050405020304" pitchFamily="18" charset="0"/>
                <a:cs typeface="Times New Roman" panose="02020603050405020304" pitchFamily="18" charset="0"/>
              </a:rPr>
              <a:t> religious capital – destroyed</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Jerusalem (Solomon’s temple) 2</a:t>
            </a:r>
            <a:r>
              <a:rPr lang="en-AU" sz="2400" baseline="30000" dirty="0">
                <a:solidFill>
                  <a:schemeClr val="bg1"/>
                </a:solidFill>
                <a:latin typeface="Times New Roman" panose="02020603050405020304" pitchFamily="18" charset="0"/>
                <a:cs typeface="Times New Roman" panose="02020603050405020304" pitchFamily="18" charset="0"/>
              </a:rPr>
              <a:t>nd</a:t>
            </a:r>
            <a:r>
              <a:rPr lang="en-AU" sz="2400" dirty="0">
                <a:solidFill>
                  <a:schemeClr val="bg1"/>
                </a:solidFill>
                <a:latin typeface="Times New Roman" panose="02020603050405020304" pitchFamily="18" charset="0"/>
                <a:cs typeface="Times New Roman" panose="02020603050405020304" pitchFamily="18" charset="0"/>
              </a:rPr>
              <a:t> religious capital – destroyed</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(Herod’s temple) 3</a:t>
            </a:r>
            <a:r>
              <a:rPr lang="en-AU" sz="2400" baseline="30000" dirty="0">
                <a:solidFill>
                  <a:schemeClr val="bg1"/>
                </a:solidFill>
                <a:latin typeface="Times New Roman" panose="02020603050405020304" pitchFamily="18" charset="0"/>
                <a:cs typeface="Times New Roman" panose="02020603050405020304" pitchFamily="18" charset="0"/>
              </a:rPr>
              <a:t>rd</a:t>
            </a:r>
            <a:r>
              <a:rPr lang="en-AU" sz="2400" dirty="0">
                <a:solidFill>
                  <a:schemeClr val="bg1"/>
                </a:solidFill>
                <a:latin typeface="Times New Roman" panose="02020603050405020304" pitchFamily="18" charset="0"/>
                <a:cs typeface="Times New Roman" panose="02020603050405020304" pitchFamily="18" charset="0"/>
              </a:rPr>
              <a:t> religious capital – will be destroyed 70AD</a:t>
            </a:r>
          </a:p>
        </p:txBody>
      </p:sp>
      <p:sp>
        <p:nvSpPr>
          <p:cNvPr id="7" name="TextBox 6">
            <a:extLst>
              <a:ext uri="{FF2B5EF4-FFF2-40B4-BE49-F238E27FC236}">
                <a16:creationId xmlns:a16="http://schemas.microsoft.com/office/drawing/2014/main" id="{48452BAE-1BFF-DD44-8200-C3FBE449DF80}"/>
              </a:ext>
            </a:extLst>
          </p:cNvPr>
          <p:cNvSpPr txBox="1"/>
          <p:nvPr/>
        </p:nvSpPr>
        <p:spPr>
          <a:xfrm>
            <a:off x="44645" y="3379341"/>
            <a:ext cx="9018282" cy="2308324"/>
          </a:xfrm>
          <a:prstGeom prst="rect">
            <a:avLst/>
          </a:prstGeom>
          <a:noFill/>
        </p:spPr>
        <p:txBody>
          <a:bodyPr wrap="square" rtlCol="0">
            <a:spAutoFit/>
          </a:bodyPr>
          <a:lstStyle/>
          <a:p>
            <a:pPr marL="7938">
              <a:spcAft>
                <a:spcPts val="0"/>
              </a:spcAft>
            </a:pPr>
            <a:r>
              <a:rPr lang="en-AU" sz="2400" i="1" dirty="0">
                <a:solidFill>
                  <a:schemeClr val="bg1"/>
                </a:solidFill>
                <a:latin typeface="Times New Roman" panose="02020603050405020304" pitchFamily="18" charset="0"/>
                <a:ea typeface="Arial" panose="020B0604020202020204" pitchFamily="34" charset="0"/>
              </a:rPr>
              <a:t>“Jesus indirectly attacks them for allowing the temple to degenerate into a safe hiding place where people think that they find forgiveness and fellowship with God, no matter how they act on the outside.  Jesus’ prophetic action and words attack a false trust in the efficacy of the temple sacrificial system.”</a:t>
            </a:r>
            <a:endParaRPr lang="en-AU" sz="2400" dirty="0">
              <a:solidFill>
                <a:schemeClr val="bg1"/>
              </a:solidFill>
              <a:latin typeface="Times New Roman" panose="02020603050405020304" pitchFamily="18" charset="0"/>
              <a:ea typeface="Arial" panose="020B0604020202020204" pitchFamily="34" charset="0"/>
            </a:endParaRPr>
          </a:p>
          <a:p>
            <a:pPr algn="r">
              <a:spcAft>
                <a:spcPts val="0"/>
              </a:spcAft>
            </a:pPr>
            <a:r>
              <a:rPr lang="en-US" sz="2400" i="1" dirty="0">
                <a:solidFill>
                  <a:schemeClr val="bg1"/>
                </a:solidFill>
                <a:latin typeface="Times New Roman" panose="02020603050405020304" pitchFamily="18" charset="0"/>
                <a:ea typeface="Arial" panose="020B0604020202020204" pitchFamily="34" charset="0"/>
              </a:rPr>
              <a:t>Garland David E. </a:t>
            </a:r>
            <a:endParaRPr lang="en-AU" sz="2400" i="1" dirty="0">
              <a:solidFill>
                <a:schemeClr val="bg1"/>
              </a:solidFill>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31560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94786B-E947-CC4E-A5E7-CAF58315D230}"/>
              </a:ext>
            </a:extLst>
          </p:cNvPr>
          <p:cNvSpPr txBox="1"/>
          <p:nvPr/>
        </p:nvSpPr>
        <p:spPr>
          <a:xfrm>
            <a:off x="0" y="16069"/>
            <a:ext cx="9144000" cy="830997"/>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God’s vision for the Temple – a house of prayer for all nations.</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But the place for foreigners became a place of greed and commerce.</a:t>
            </a:r>
            <a:endParaRPr lang="en-AU" sz="2400" u="sng"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83026DB-7D1F-3344-88BE-6BE52B9EBC9A}"/>
              </a:ext>
            </a:extLst>
          </p:cNvPr>
          <p:cNvSpPr txBox="1"/>
          <p:nvPr/>
        </p:nvSpPr>
        <p:spPr>
          <a:xfrm>
            <a:off x="-18214" y="769268"/>
            <a:ext cx="9144000" cy="1200329"/>
          </a:xfrm>
          <a:prstGeom prst="rect">
            <a:avLst/>
          </a:prstGeom>
          <a:noFill/>
          <a:ln>
            <a:solidFill>
              <a:srgbClr val="FFFF00"/>
            </a:solidFill>
          </a:ln>
        </p:spPr>
        <p:txBody>
          <a:bodyPr wrap="square" rtlCol="0">
            <a:spAutoFit/>
          </a:bodyPr>
          <a:lstStyle/>
          <a:p>
            <a:pPr marL="7938" indent="-7938"/>
            <a:r>
              <a:rPr lang="en-AU" sz="2400" dirty="0">
                <a:solidFill>
                  <a:srgbClr val="FFFF00"/>
                </a:solidFill>
                <a:latin typeface="Times New Roman" panose="02020603050405020304" pitchFamily="18" charset="0"/>
                <a:cs typeface="Times New Roman" panose="02020603050405020304" pitchFamily="18" charset="0"/>
              </a:rPr>
              <a:t>A den of robbers:  Points to Jeremiah 7 -  A warning against having a false sense of security that religious observance would make them right before God, when they continued in their injustice and wrong doing</a:t>
            </a:r>
          </a:p>
        </p:txBody>
      </p:sp>
      <p:sp>
        <p:nvSpPr>
          <p:cNvPr id="6" name="TextBox 5">
            <a:extLst>
              <a:ext uri="{FF2B5EF4-FFF2-40B4-BE49-F238E27FC236}">
                <a16:creationId xmlns:a16="http://schemas.microsoft.com/office/drawing/2014/main" id="{2A065F20-9BAB-E64A-93D8-E459A6A6E8B8}"/>
              </a:ext>
            </a:extLst>
          </p:cNvPr>
          <p:cNvSpPr txBox="1"/>
          <p:nvPr/>
        </p:nvSpPr>
        <p:spPr>
          <a:xfrm>
            <a:off x="755576" y="1995698"/>
            <a:ext cx="8388424" cy="1200329"/>
          </a:xfrm>
          <a:prstGeom prst="rect">
            <a:avLst/>
          </a:prstGeom>
          <a:noFill/>
          <a:ln>
            <a:solidFill>
              <a:schemeClr val="bg1"/>
            </a:solidFill>
          </a:ln>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Shiloh – 1</a:t>
            </a:r>
            <a:r>
              <a:rPr lang="en-AU" sz="2400" baseline="30000" dirty="0">
                <a:solidFill>
                  <a:schemeClr val="bg1"/>
                </a:solidFill>
                <a:latin typeface="Times New Roman" panose="02020603050405020304" pitchFamily="18" charset="0"/>
                <a:cs typeface="Times New Roman" panose="02020603050405020304" pitchFamily="18" charset="0"/>
              </a:rPr>
              <a:t>st</a:t>
            </a:r>
            <a:r>
              <a:rPr lang="en-AU" sz="2400" dirty="0">
                <a:solidFill>
                  <a:schemeClr val="bg1"/>
                </a:solidFill>
                <a:latin typeface="Times New Roman" panose="02020603050405020304" pitchFamily="18" charset="0"/>
                <a:cs typeface="Times New Roman" panose="02020603050405020304" pitchFamily="18" charset="0"/>
              </a:rPr>
              <a:t> religious capital – destroyed</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Jerusalem (Solomon’s temple) 2</a:t>
            </a:r>
            <a:r>
              <a:rPr lang="en-AU" sz="2400" baseline="30000" dirty="0">
                <a:solidFill>
                  <a:schemeClr val="bg1"/>
                </a:solidFill>
                <a:latin typeface="Times New Roman" panose="02020603050405020304" pitchFamily="18" charset="0"/>
                <a:cs typeface="Times New Roman" panose="02020603050405020304" pitchFamily="18" charset="0"/>
              </a:rPr>
              <a:t>nd</a:t>
            </a:r>
            <a:r>
              <a:rPr lang="en-AU" sz="2400" dirty="0">
                <a:solidFill>
                  <a:schemeClr val="bg1"/>
                </a:solidFill>
                <a:latin typeface="Times New Roman" panose="02020603050405020304" pitchFamily="18" charset="0"/>
                <a:cs typeface="Times New Roman" panose="02020603050405020304" pitchFamily="18" charset="0"/>
              </a:rPr>
              <a:t> religious capital – destroyed</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(Herod’s temple) 3</a:t>
            </a:r>
            <a:r>
              <a:rPr lang="en-AU" sz="2400" baseline="30000" dirty="0">
                <a:solidFill>
                  <a:schemeClr val="bg1"/>
                </a:solidFill>
                <a:latin typeface="Times New Roman" panose="02020603050405020304" pitchFamily="18" charset="0"/>
                <a:cs typeface="Times New Roman" panose="02020603050405020304" pitchFamily="18" charset="0"/>
              </a:rPr>
              <a:t>rd</a:t>
            </a:r>
            <a:r>
              <a:rPr lang="en-AU" sz="2400" dirty="0">
                <a:solidFill>
                  <a:schemeClr val="bg1"/>
                </a:solidFill>
                <a:latin typeface="Times New Roman" panose="02020603050405020304" pitchFamily="18" charset="0"/>
                <a:cs typeface="Times New Roman" panose="02020603050405020304" pitchFamily="18" charset="0"/>
              </a:rPr>
              <a:t> religious capital – will be destroyed 70AD</a:t>
            </a:r>
          </a:p>
        </p:txBody>
      </p:sp>
      <p:sp>
        <p:nvSpPr>
          <p:cNvPr id="2" name="TextBox 1">
            <a:extLst>
              <a:ext uri="{FF2B5EF4-FFF2-40B4-BE49-F238E27FC236}">
                <a16:creationId xmlns:a16="http://schemas.microsoft.com/office/drawing/2014/main" id="{37318A31-F69B-5948-9BF3-28343919081E}"/>
              </a:ext>
            </a:extLst>
          </p:cNvPr>
          <p:cNvSpPr txBox="1"/>
          <p:nvPr/>
        </p:nvSpPr>
        <p:spPr>
          <a:xfrm>
            <a:off x="755576" y="3361556"/>
            <a:ext cx="8640960" cy="461665"/>
          </a:xfrm>
          <a:prstGeom prst="rect">
            <a:avLst/>
          </a:prstGeom>
          <a:noFill/>
        </p:spPr>
        <p:txBody>
          <a:bodyPr wrap="square" rtlCol="0">
            <a:spAutoFit/>
          </a:bodyPr>
          <a:lstStyle/>
          <a:p>
            <a:r>
              <a:rPr lang="en-AU" sz="2400" b="1" u="sng" dirty="0">
                <a:solidFill>
                  <a:srgbClr val="FFFF00"/>
                </a:solidFill>
                <a:latin typeface="Times New Roman" panose="02020603050405020304" pitchFamily="18" charset="0"/>
                <a:cs typeface="Times New Roman" panose="02020603050405020304" pitchFamily="18" charset="0"/>
              </a:rPr>
              <a:t>A warning against fruitless religion / fruitless faith</a:t>
            </a:r>
          </a:p>
        </p:txBody>
      </p:sp>
      <p:sp>
        <p:nvSpPr>
          <p:cNvPr id="8" name="TextBox 7">
            <a:extLst>
              <a:ext uri="{FF2B5EF4-FFF2-40B4-BE49-F238E27FC236}">
                <a16:creationId xmlns:a16="http://schemas.microsoft.com/office/drawing/2014/main" id="{878D7EAD-72DD-434D-AEB3-B95D4133E473}"/>
              </a:ext>
            </a:extLst>
          </p:cNvPr>
          <p:cNvSpPr txBox="1"/>
          <p:nvPr/>
        </p:nvSpPr>
        <p:spPr>
          <a:xfrm>
            <a:off x="0" y="3767938"/>
            <a:ext cx="9144000" cy="830997"/>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Called to bear fruit of righteousness / fruit of the Spirit</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God hates empty / fruitless religion &amp; fruitless faith</a:t>
            </a:r>
          </a:p>
        </p:txBody>
      </p:sp>
    </p:spTree>
    <p:extLst>
      <p:ext uri="{BB962C8B-B14F-4D97-AF65-F5344CB8AC3E}">
        <p14:creationId xmlns:p14="http://schemas.microsoft.com/office/powerpoint/2010/main" val="4303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592800" y="-14516100"/>
            <a:ext cx="4632960" cy="3474720"/>
          </a:xfrm>
          <a:prstGeom prst="rect">
            <a:avLst/>
          </a:prstGeom>
        </p:spPr>
      </p:pic>
      <p:pic>
        <p:nvPicPr>
          <p:cNvPr id="6" name="Picture 5"/>
          <p:cNvPicPr>
            <a:picLocks noChangeAspect="1"/>
          </p:cNvPicPr>
          <p:nvPr/>
        </p:nvPicPr>
        <p:blipFill>
          <a:blip r:embed="rId2"/>
          <a:stretch>
            <a:fillRect/>
          </a:stretch>
        </p:blipFill>
        <p:spPr>
          <a:xfrm>
            <a:off x="2108200" y="800100"/>
            <a:ext cx="5039360" cy="3779520"/>
          </a:xfrm>
          <a:prstGeom prst="rect">
            <a:avLst/>
          </a:prstGeom>
        </p:spPr>
      </p:pic>
      <p:sp>
        <p:nvSpPr>
          <p:cNvPr id="7" name="Rounded Rectangle 6"/>
          <p:cNvSpPr/>
          <p:nvPr/>
        </p:nvSpPr>
        <p:spPr>
          <a:xfrm>
            <a:off x="0" y="4762500"/>
            <a:ext cx="40386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Rootstock:  The Patriarchs (Abraham, Isaac, Jacob, David) Culminating in Jesus Christ</a:t>
            </a:r>
          </a:p>
        </p:txBody>
      </p:sp>
      <p:cxnSp>
        <p:nvCxnSpPr>
          <p:cNvPr id="10" name="Straight Arrow Connector 9"/>
          <p:cNvCxnSpPr/>
          <p:nvPr/>
        </p:nvCxnSpPr>
        <p:spPr>
          <a:xfrm rot="5400000" flipH="1" flipV="1">
            <a:off x="3352800" y="4076700"/>
            <a:ext cx="762000" cy="609600"/>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4648200" y="4076700"/>
            <a:ext cx="4038600" cy="1143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Branches broken off:  Faithless Israel (those who reject Christ).</a:t>
            </a:r>
          </a:p>
          <a:p>
            <a:pPr algn="ctr"/>
            <a:r>
              <a:rPr lang="en-US" dirty="0">
                <a:solidFill>
                  <a:schemeClr val="tx1"/>
                </a:solidFill>
              </a:rPr>
              <a:t>Many will be grafted back in when they turn to Jesus</a:t>
            </a:r>
          </a:p>
        </p:txBody>
      </p:sp>
      <p:sp>
        <p:nvSpPr>
          <p:cNvPr id="13" name="Rounded Rectangle 12"/>
          <p:cNvSpPr/>
          <p:nvPr/>
        </p:nvSpPr>
        <p:spPr>
          <a:xfrm>
            <a:off x="0" y="266700"/>
            <a:ext cx="40386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Wild branches grafted into the tree:  Gentiles who have faith in Jesus</a:t>
            </a:r>
          </a:p>
        </p:txBody>
      </p:sp>
      <p:cxnSp>
        <p:nvCxnSpPr>
          <p:cNvPr id="14" name="Straight Arrow Connector 13"/>
          <p:cNvCxnSpPr>
            <a:stCxn id="13" idx="2"/>
          </p:cNvCxnSpPr>
          <p:nvPr/>
        </p:nvCxnSpPr>
        <p:spPr>
          <a:xfrm rot="16200000" flipH="1">
            <a:off x="2457450" y="666750"/>
            <a:ext cx="609600" cy="1485900"/>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962400" y="1104900"/>
            <a:ext cx="1219200" cy="762000"/>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a:off x="3467100" y="1143000"/>
            <a:ext cx="914400" cy="838200"/>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295400" y="1104900"/>
            <a:ext cx="1219200" cy="762000"/>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V="1">
            <a:off x="4381500" y="2362200"/>
            <a:ext cx="1752600" cy="1676400"/>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0" name="Rounded Rectangle 29"/>
          <p:cNvSpPr/>
          <p:nvPr/>
        </p:nvSpPr>
        <p:spPr>
          <a:xfrm>
            <a:off x="4724400" y="114300"/>
            <a:ext cx="4419600" cy="838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Natural olive branches:  Israel who have faith in Jesus Christ (messianic Jews)</a:t>
            </a:r>
          </a:p>
        </p:txBody>
      </p:sp>
      <p:cxnSp>
        <p:nvCxnSpPr>
          <p:cNvPr id="31" name="Straight Arrow Connector 30"/>
          <p:cNvCxnSpPr/>
          <p:nvPr/>
        </p:nvCxnSpPr>
        <p:spPr>
          <a:xfrm rot="10800000" flipV="1">
            <a:off x="5943600" y="952500"/>
            <a:ext cx="914400" cy="685800"/>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0800000" flipV="1">
            <a:off x="3124200" y="952500"/>
            <a:ext cx="1752600" cy="1447800"/>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2604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94786B-E947-CC4E-A5E7-CAF58315D230}"/>
              </a:ext>
            </a:extLst>
          </p:cNvPr>
          <p:cNvSpPr txBox="1"/>
          <p:nvPr/>
        </p:nvSpPr>
        <p:spPr>
          <a:xfrm>
            <a:off x="0" y="16069"/>
            <a:ext cx="9144000" cy="830997"/>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God’s vision for the Temple – a house of prayer for all nations.</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But the place for foreigners became a place of greed and commerce.</a:t>
            </a:r>
            <a:endParaRPr lang="en-AU" sz="2400" u="sng"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83026DB-7D1F-3344-88BE-6BE52B9EBC9A}"/>
              </a:ext>
            </a:extLst>
          </p:cNvPr>
          <p:cNvSpPr txBox="1"/>
          <p:nvPr/>
        </p:nvSpPr>
        <p:spPr>
          <a:xfrm>
            <a:off x="-18214" y="769268"/>
            <a:ext cx="9144000" cy="1200329"/>
          </a:xfrm>
          <a:prstGeom prst="rect">
            <a:avLst/>
          </a:prstGeom>
          <a:noFill/>
          <a:ln>
            <a:solidFill>
              <a:srgbClr val="FFFF00"/>
            </a:solidFill>
          </a:ln>
        </p:spPr>
        <p:txBody>
          <a:bodyPr wrap="square" rtlCol="0">
            <a:spAutoFit/>
          </a:bodyPr>
          <a:lstStyle/>
          <a:p>
            <a:pPr marL="7938" indent="-7938"/>
            <a:r>
              <a:rPr lang="en-AU" sz="2400" dirty="0">
                <a:solidFill>
                  <a:srgbClr val="FFFF00"/>
                </a:solidFill>
                <a:latin typeface="Times New Roman" panose="02020603050405020304" pitchFamily="18" charset="0"/>
                <a:cs typeface="Times New Roman" panose="02020603050405020304" pitchFamily="18" charset="0"/>
              </a:rPr>
              <a:t>A den of robbers:  Points to Jeremiah 7 -  A warning against having a false sense of security that religious observance would make them right before God, when they continued in their injustice and wrong doing</a:t>
            </a:r>
          </a:p>
        </p:txBody>
      </p:sp>
      <p:sp>
        <p:nvSpPr>
          <p:cNvPr id="6" name="TextBox 5">
            <a:extLst>
              <a:ext uri="{FF2B5EF4-FFF2-40B4-BE49-F238E27FC236}">
                <a16:creationId xmlns:a16="http://schemas.microsoft.com/office/drawing/2014/main" id="{2A065F20-9BAB-E64A-93D8-E459A6A6E8B8}"/>
              </a:ext>
            </a:extLst>
          </p:cNvPr>
          <p:cNvSpPr txBox="1"/>
          <p:nvPr/>
        </p:nvSpPr>
        <p:spPr>
          <a:xfrm>
            <a:off x="755576" y="1995698"/>
            <a:ext cx="8388424" cy="1200329"/>
          </a:xfrm>
          <a:prstGeom prst="rect">
            <a:avLst/>
          </a:prstGeom>
          <a:noFill/>
          <a:ln>
            <a:solidFill>
              <a:schemeClr val="bg1"/>
            </a:solidFill>
          </a:ln>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Shiloh – 1</a:t>
            </a:r>
            <a:r>
              <a:rPr lang="en-AU" sz="2400" baseline="30000" dirty="0">
                <a:solidFill>
                  <a:schemeClr val="bg1"/>
                </a:solidFill>
                <a:latin typeface="Times New Roman" panose="02020603050405020304" pitchFamily="18" charset="0"/>
                <a:cs typeface="Times New Roman" panose="02020603050405020304" pitchFamily="18" charset="0"/>
              </a:rPr>
              <a:t>st</a:t>
            </a:r>
            <a:r>
              <a:rPr lang="en-AU" sz="2400" dirty="0">
                <a:solidFill>
                  <a:schemeClr val="bg1"/>
                </a:solidFill>
                <a:latin typeface="Times New Roman" panose="02020603050405020304" pitchFamily="18" charset="0"/>
                <a:cs typeface="Times New Roman" panose="02020603050405020304" pitchFamily="18" charset="0"/>
              </a:rPr>
              <a:t> religious capital – destroyed</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Jerusalem (Solomon’s temple) 2</a:t>
            </a:r>
            <a:r>
              <a:rPr lang="en-AU" sz="2400" baseline="30000" dirty="0">
                <a:solidFill>
                  <a:schemeClr val="bg1"/>
                </a:solidFill>
                <a:latin typeface="Times New Roman" panose="02020603050405020304" pitchFamily="18" charset="0"/>
                <a:cs typeface="Times New Roman" panose="02020603050405020304" pitchFamily="18" charset="0"/>
              </a:rPr>
              <a:t>nd</a:t>
            </a:r>
            <a:r>
              <a:rPr lang="en-AU" sz="2400" dirty="0">
                <a:solidFill>
                  <a:schemeClr val="bg1"/>
                </a:solidFill>
                <a:latin typeface="Times New Roman" panose="02020603050405020304" pitchFamily="18" charset="0"/>
                <a:cs typeface="Times New Roman" panose="02020603050405020304" pitchFamily="18" charset="0"/>
              </a:rPr>
              <a:t> religious capital – destroyed</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(Herod’s temple) 3</a:t>
            </a:r>
            <a:r>
              <a:rPr lang="en-AU" sz="2400" baseline="30000" dirty="0">
                <a:solidFill>
                  <a:schemeClr val="bg1"/>
                </a:solidFill>
                <a:latin typeface="Times New Roman" panose="02020603050405020304" pitchFamily="18" charset="0"/>
                <a:cs typeface="Times New Roman" panose="02020603050405020304" pitchFamily="18" charset="0"/>
              </a:rPr>
              <a:t>rd</a:t>
            </a:r>
            <a:r>
              <a:rPr lang="en-AU" sz="2400" dirty="0">
                <a:solidFill>
                  <a:schemeClr val="bg1"/>
                </a:solidFill>
                <a:latin typeface="Times New Roman" panose="02020603050405020304" pitchFamily="18" charset="0"/>
                <a:cs typeface="Times New Roman" panose="02020603050405020304" pitchFamily="18" charset="0"/>
              </a:rPr>
              <a:t> religious capital – will be destroyed 70AD</a:t>
            </a:r>
          </a:p>
        </p:txBody>
      </p:sp>
      <p:sp>
        <p:nvSpPr>
          <p:cNvPr id="2" name="TextBox 1">
            <a:extLst>
              <a:ext uri="{FF2B5EF4-FFF2-40B4-BE49-F238E27FC236}">
                <a16:creationId xmlns:a16="http://schemas.microsoft.com/office/drawing/2014/main" id="{37318A31-F69B-5948-9BF3-28343919081E}"/>
              </a:ext>
            </a:extLst>
          </p:cNvPr>
          <p:cNvSpPr txBox="1"/>
          <p:nvPr/>
        </p:nvSpPr>
        <p:spPr>
          <a:xfrm>
            <a:off x="755576" y="3361556"/>
            <a:ext cx="8640960" cy="461665"/>
          </a:xfrm>
          <a:prstGeom prst="rect">
            <a:avLst/>
          </a:prstGeom>
          <a:noFill/>
        </p:spPr>
        <p:txBody>
          <a:bodyPr wrap="square" rtlCol="0">
            <a:spAutoFit/>
          </a:bodyPr>
          <a:lstStyle/>
          <a:p>
            <a:r>
              <a:rPr lang="en-AU" sz="2400" b="1" u="sng" dirty="0">
                <a:solidFill>
                  <a:srgbClr val="FFFF00"/>
                </a:solidFill>
                <a:latin typeface="Times New Roman" panose="02020603050405020304" pitchFamily="18" charset="0"/>
                <a:cs typeface="Times New Roman" panose="02020603050405020304" pitchFamily="18" charset="0"/>
              </a:rPr>
              <a:t>A warning against fruitless religion / fruitless faith</a:t>
            </a:r>
          </a:p>
        </p:txBody>
      </p:sp>
      <p:sp>
        <p:nvSpPr>
          <p:cNvPr id="8" name="TextBox 7">
            <a:extLst>
              <a:ext uri="{FF2B5EF4-FFF2-40B4-BE49-F238E27FC236}">
                <a16:creationId xmlns:a16="http://schemas.microsoft.com/office/drawing/2014/main" id="{878D7EAD-72DD-434D-AEB3-B95D4133E473}"/>
              </a:ext>
            </a:extLst>
          </p:cNvPr>
          <p:cNvSpPr txBox="1"/>
          <p:nvPr/>
        </p:nvSpPr>
        <p:spPr>
          <a:xfrm>
            <a:off x="0" y="3767938"/>
            <a:ext cx="9144000" cy="1200329"/>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Called to bear fruit of righteousness / fruit of the Spirit</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God hates empty / fruitless religion &amp; fruitless faith</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Faith without works is dead</a:t>
            </a:r>
          </a:p>
        </p:txBody>
      </p:sp>
      <p:sp>
        <p:nvSpPr>
          <p:cNvPr id="4" name="TextBox 3">
            <a:extLst>
              <a:ext uri="{FF2B5EF4-FFF2-40B4-BE49-F238E27FC236}">
                <a16:creationId xmlns:a16="http://schemas.microsoft.com/office/drawing/2014/main" id="{062BC9DC-BA7D-6843-BB4B-C8B1EF07538B}"/>
              </a:ext>
            </a:extLst>
          </p:cNvPr>
          <p:cNvSpPr txBox="1"/>
          <p:nvPr/>
        </p:nvSpPr>
        <p:spPr>
          <a:xfrm>
            <a:off x="35496" y="4968267"/>
            <a:ext cx="9108504" cy="523220"/>
          </a:xfrm>
          <a:prstGeom prst="rect">
            <a:avLst/>
          </a:prstGeom>
          <a:noFill/>
        </p:spPr>
        <p:txBody>
          <a:bodyPr wrap="square" rtlCol="0">
            <a:spAutoFit/>
          </a:bodyPr>
          <a:lstStyle/>
          <a:p>
            <a:pPr algn="ctr"/>
            <a:r>
              <a:rPr lang="en-AU" sz="2800" dirty="0">
                <a:solidFill>
                  <a:srgbClr val="FFFF00"/>
                </a:solidFill>
                <a:latin typeface="Times New Roman" panose="02020603050405020304" pitchFamily="18" charset="0"/>
                <a:cs typeface="Times New Roman" panose="02020603050405020304" pitchFamily="18" charset="0"/>
              </a:rPr>
              <a:t>Being a disciple of Jesus, is a life of fruitful faith</a:t>
            </a:r>
          </a:p>
        </p:txBody>
      </p:sp>
    </p:spTree>
    <p:extLst>
      <p:ext uri="{BB962C8B-B14F-4D97-AF65-F5344CB8AC3E}">
        <p14:creationId xmlns:p14="http://schemas.microsoft.com/office/powerpoint/2010/main" val="78301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4011098"/>
          </a:xfrm>
          <a:prstGeom prst="rect">
            <a:avLst/>
          </a:prstGeom>
          <a:noFill/>
          <a:ln w="9525">
            <a:noFill/>
            <a:miter lim="800000"/>
            <a:headEnd/>
            <a:tailEnd/>
          </a:ln>
        </p:spPr>
        <p:txBody>
          <a:bodyPr wrap="square">
            <a:prstTxWarp prst="textNoShape">
              <a:avLst/>
            </a:prstTxWarp>
            <a:spAutoFit/>
          </a:bodyPr>
          <a:lstStyle/>
          <a:p>
            <a:pPr>
              <a:lnSpc>
                <a:spcPct val="115000"/>
              </a:lnSpc>
              <a:spcAft>
                <a:spcPts val="0"/>
              </a:spcAft>
            </a:pPr>
            <a:r>
              <a:rPr lang="en-AU" sz="3200" b="1" baseline="30000" dirty="0">
                <a:solidFill>
                  <a:schemeClr val="bg1"/>
                </a:solidFill>
                <a:latin typeface="Times New Roman" panose="02020603050405020304" pitchFamily="18" charset="0"/>
                <a:ea typeface="Calibri" panose="020F0502020204030204" pitchFamily="34" charset="0"/>
              </a:rPr>
              <a:t>12 </a:t>
            </a:r>
            <a:r>
              <a:rPr lang="en-AU" sz="3200" dirty="0">
                <a:solidFill>
                  <a:schemeClr val="bg1"/>
                </a:solidFill>
                <a:latin typeface="Times New Roman" panose="02020603050405020304" pitchFamily="18" charset="0"/>
                <a:ea typeface="Calibri" panose="020F0502020204030204" pitchFamily="34" charset="0"/>
              </a:rPr>
              <a:t>On the following day, when they came from Bethany, he was hungry.  </a:t>
            </a:r>
            <a:r>
              <a:rPr lang="en-AU" sz="3200" b="1" baseline="30000" dirty="0">
                <a:solidFill>
                  <a:schemeClr val="bg1"/>
                </a:solidFill>
                <a:latin typeface="Times New Roman" panose="02020603050405020304" pitchFamily="18" charset="0"/>
                <a:ea typeface="Calibri" panose="020F0502020204030204" pitchFamily="34" charset="0"/>
              </a:rPr>
              <a:t>13 </a:t>
            </a:r>
            <a:r>
              <a:rPr lang="en-AU" sz="3200" dirty="0">
                <a:solidFill>
                  <a:schemeClr val="bg1"/>
                </a:solidFill>
                <a:latin typeface="Times New Roman" panose="02020603050405020304" pitchFamily="18" charset="0"/>
                <a:ea typeface="Calibri" panose="020F0502020204030204" pitchFamily="34" charset="0"/>
              </a:rPr>
              <a:t>And seeing in the distance a fig tree in leaf, he went to see if he could find anything on it.  When he came to it, he found nothing but leaves, for it was not the season for figs.  </a:t>
            </a:r>
            <a:r>
              <a:rPr lang="en-AU" sz="3200" b="1" baseline="30000" dirty="0">
                <a:solidFill>
                  <a:schemeClr val="bg1"/>
                </a:solidFill>
                <a:latin typeface="Times New Roman" panose="02020603050405020304" pitchFamily="18" charset="0"/>
                <a:ea typeface="Calibri" panose="020F0502020204030204" pitchFamily="34" charset="0"/>
              </a:rPr>
              <a:t>14 </a:t>
            </a:r>
            <a:r>
              <a:rPr lang="en-AU" sz="3200" dirty="0">
                <a:solidFill>
                  <a:schemeClr val="bg1"/>
                </a:solidFill>
                <a:latin typeface="Times New Roman" panose="02020603050405020304" pitchFamily="18" charset="0"/>
                <a:ea typeface="Calibri" panose="020F0502020204030204" pitchFamily="34" charset="0"/>
              </a:rPr>
              <a:t>And he said to it, “May no one ever eat fruit from you again.”  And his disciples heard it.</a:t>
            </a:r>
            <a:endParaRPr lang="en-GB" sz="30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227874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310108"/>
          </a:xfrm>
          <a:prstGeom prst="rect">
            <a:avLst/>
          </a:prstGeom>
          <a:noFill/>
          <a:ln w="9525">
            <a:noFill/>
            <a:miter lim="800000"/>
            <a:headEnd/>
            <a:tailEnd/>
          </a:ln>
        </p:spPr>
        <p:txBody>
          <a:bodyPr wrap="square">
            <a:prstTxWarp prst="textNoShape">
              <a:avLst/>
            </a:prstTxWarp>
            <a:spAutoFit/>
          </a:bodyPr>
          <a:lstStyle/>
          <a:p>
            <a:pPr>
              <a:lnSpc>
                <a:spcPct val="115000"/>
              </a:lnSpc>
              <a:spcAft>
                <a:spcPts val="0"/>
              </a:spcAft>
            </a:pPr>
            <a:r>
              <a:rPr lang="en-AU" sz="2700" b="1" baseline="30000" dirty="0">
                <a:solidFill>
                  <a:schemeClr val="bg1"/>
                </a:solidFill>
                <a:latin typeface="Times New Roman" panose="02020603050405020304" pitchFamily="18" charset="0"/>
                <a:ea typeface="Calibri" panose="020F0502020204030204" pitchFamily="34" charset="0"/>
              </a:rPr>
              <a:t>15 </a:t>
            </a:r>
            <a:r>
              <a:rPr lang="en-AU" sz="2700" dirty="0">
                <a:solidFill>
                  <a:schemeClr val="bg1"/>
                </a:solidFill>
                <a:latin typeface="Times New Roman" panose="02020603050405020304" pitchFamily="18" charset="0"/>
                <a:ea typeface="Calibri" panose="020F0502020204030204" pitchFamily="34" charset="0"/>
              </a:rPr>
              <a:t>And they came to Jerusalem.  And he entered the temple and began to drive out those who sold and those who bought in the temple, and he overturned the tables of the money-changers and the seats of those who sold pigeons.  </a:t>
            </a:r>
            <a:r>
              <a:rPr lang="en-AU" sz="2700" b="1" baseline="30000" dirty="0">
                <a:solidFill>
                  <a:schemeClr val="bg1"/>
                </a:solidFill>
                <a:latin typeface="Times New Roman" panose="02020603050405020304" pitchFamily="18" charset="0"/>
                <a:ea typeface="Calibri" panose="020F0502020204030204" pitchFamily="34" charset="0"/>
              </a:rPr>
              <a:t>16 </a:t>
            </a:r>
            <a:r>
              <a:rPr lang="en-AU" sz="2700" dirty="0">
                <a:solidFill>
                  <a:schemeClr val="bg1"/>
                </a:solidFill>
                <a:latin typeface="Times New Roman" panose="02020603050405020304" pitchFamily="18" charset="0"/>
                <a:ea typeface="Calibri" panose="020F0502020204030204" pitchFamily="34" charset="0"/>
              </a:rPr>
              <a:t>And he would not allow anyone to carry anything through the temple.  </a:t>
            </a:r>
            <a:r>
              <a:rPr lang="en-AU" sz="2700" b="1" baseline="30000" dirty="0">
                <a:solidFill>
                  <a:schemeClr val="bg1"/>
                </a:solidFill>
                <a:latin typeface="Times New Roman" panose="02020603050405020304" pitchFamily="18" charset="0"/>
                <a:ea typeface="Calibri" panose="020F0502020204030204" pitchFamily="34" charset="0"/>
              </a:rPr>
              <a:t>17 </a:t>
            </a:r>
            <a:r>
              <a:rPr lang="en-AU" sz="2700" dirty="0">
                <a:solidFill>
                  <a:schemeClr val="bg1"/>
                </a:solidFill>
                <a:latin typeface="Times New Roman" panose="02020603050405020304" pitchFamily="18" charset="0"/>
                <a:ea typeface="Calibri" panose="020F0502020204030204" pitchFamily="34" charset="0"/>
              </a:rPr>
              <a:t>And he was teaching them and saying to them, “Is it not written, ‘My house shall be called a house of prayer for all the nations’?  But you have made it a den of robbers.”  </a:t>
            </a:r>
            <a:r>
              <a:rPr lang="en-AU" sz="2700" b="1" baseline="30000" dirty="0">
                <a:solidFill>
                  <a:schemeClr val="bg1"/>
                </a:solidFill>
                <a:latin typeface="Times New Roman" panose="02020603050405020304" pitchFamily="18" charset="0"/>
                <a:ea typeface="Calibri" panose="020F0502020204030204" pitchFamily="34" charset="0"/>
              </a:rPr>
              <a:t>18 </a:t>
            </a:r>
            <a:r>
              <a:rPr lang="en-AU" sz="2700" dirty="0">
                <a:solidFill>
                  <a:schemeClr val="bg1"/>
                </a:solidFill>
                <a:latin typeface="Times New Roman" panose="02020603050405020304" pitchFamily="18" charset="0"/>
                <a:ea typeface="Calibri" panose="020F0502020204030204" pitchFamily="34" charset="0"/>
              </a:rPr>
              <a:t>And the chief priests and the scribes heard it and were seeking a way to destroy him, for they feared him, because all the crowd was astonished at his teaching.  </a:t>
            </a:r>
            <a:r>
              <a:rPr lang="en-AU" sz="2700" b="1" baseline="30000" dirty="0">
                <a:solidFill>
                  <a:schemeClr val="bg1"/>
                </a:solidFill>
                <a:latin typeface="Times New Roman" panose="02020603050405020304" pitchFamily="18" charset="0"/>
                <a:ea typeface="Calibri" panose="020F0502020204030204" pitchFamily="34" charset="0"/>
              </a:rPr>
              <a:t>19 </a:t>
            </a:r>
            <a:r>
              <a:rPr lang="en-AU" sz="2700" dirty="0">
                <a:solidFill>
                  <a:schemeClr val="bg1"/>
                </a:solidFill>
                <a:latin typeface="Times New Roman" panose="02020603050405020304" pitchFamily="18" charset="0"/>
                <a:ea typeface="Calibri" panose="020F0502020204030204" pitchFamily="34" charset="0"/>
              </a:rPr>
              <a:t>And when evening came they went out of the city.</a:t>
            </a:r>
            <a:endParaRPr lang="en-GB" sz="27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2904703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787931"/>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700" b="1" baseline="30000" dirty="0">
                <a:solidFill>
                  <a:schemeClr val="bg1"/>
                </a:solidFill>
                <a:latin typeface="Times New Roman" panose="02020603050405020304" pitchFamily="18" charset="0"/>
                <a:ea typeface="Calibri" panose="020F0502020204030204" pitchFamily="34" charset="0"/>
              </a:rPr>
              <a:t>20 </a:t>
            </a:r>
            <a:r>
              <a:rPr lang="en-AU" sz="2700" dirty="0">
                <a:solidFill>
                  <a:schemeClr val="bg1"/>
                </a:solidFill>
                <a:latin typeface="Times New Roman" panose="02020603050405020304" pitchFamily="18" charset="0"/>
                <a:ea typeface="Calibri" panose="020F0502020204030204" pitchFamily="34" charset="0"/>
              </a:rPr>
              <a:t>As they passed by in the morning, they saw the fig tree withered away to its roots.  </a:t>
            </a:r>
            <a:r>
              <a:rPr lang="en-AU" sz="2700" b="1" baseline="30000" dirty="0">
                <a:solidFill>
                  <a:schemeClr val="bg1"/>
                </a:solidFill>
                <a:latin typeface="Times New Roman" panose="02020603050405020304" pitchFamily="18" charset="0"/>
                <a:ea typeface="Calibri" panose="020F0502020204030204" pitchFamily="34" charset="0"/>
              </a:rPr>
              <a:t>21 </a:t>
            </a:r>
            <a:r>
              <a:rPr lang="en-AU" sz="2700" dirty="0">
                <a:solidFill>
                  <a:schemeClr val="bg1"/>
                </a:solidFill>
                <a:latin typeface="Times New Roman" panose="02020603050405020304" pitchFamily="18" charset="0"/>
                <a:ea typeface="Calibri" panose="020F0502020204030204" pitchFamily="34" charset="0"/>
              </a:rPr>
              <a:t>And Peter remembered and said to him, “Rabbi, look! The fig tree that you cursed has withered.”  </a:t>
            </a:r>
            <a:r>
              <a:rPr lang="en-AU" sz="2700" b="1" baseline="30000" dirty="0">
                <a:solidFill>
                  <a:schemeClr val="bg1"/>
                </a:solidFill>
                <a:latin typeface="Times New Roman" panose="02020603050405020304" pitchFamily="18" charset="0"/>
                <a:ea typeface="Calibri" panose="020F0502020204030204" pitchFamily="34" charset="0"/>
              </a:rPr>
              <a:t>22 </a:t>
            </a:r>
            <a:r>
              <a:rPr lang="en-AU" sz="2700" dirty="0">
                <a:solidFill>
                  <a:schemeClr val="bg1"/>
                </a:solidFill>
                <a:latin typeface="Times New Roman" panose="02020603050405020304" pitchFamily="18" charset="0"/>
                <a:ea typeface="Calibri" panose="020F0502020204030204" pitchFamily="34" charset="0"/>
              </a:rPr>
              <a:t>And Jesus answered them, “Have faith in God.  </a:t>
            </a:r>
            <a:r>
              <a:rPr lang="en-AU" sz="2700" b="1" baseline="30000" dirty="0">
                <a:solidFill>
                  <a:schemeClr val="bg1"/>
                </a:solidFill>
                <a:latin typeface="Times New Roman" panose="02020603050405020304" pitchFamily="18" charset="0"/>
                <a:ea typeface="Calibri" panose="020F0502020204030204" pitchFamily="34" charset="0"/>
              </a:rPr>
              <a:t>23 </a:t>
            </a:r>
            <a:r>
              <a:rPr lang="en-AU" sz="2700" dirty="0">
                <a:solidFill>
                  <a:schemeClr val="bg1"/>
                </a:solidFill>
                <a:latin typeface="Times New Roman" panose="02020603050405020304" pitchFamily="18" charset="0"/>
                <a:ea typeface="Calibri" panose="020F0502020204030204" pitchFamily="34" charset="0"/>
              </a:rPr>
              <a:t>Truly, I say to you, whoever says to this mountain, ‘Be taken up and thrown into the sea,’ and does not doubt in his heart, but believes that what he says will come to pass, it will be done for him.  </a:t>
            </a:r>
            <a:r>
              <a:rPr lang="en-AU" sz="2700" b="1" baseline="30000" dirty="0">
                <a:solidFill>
                  <a:schemeClr val="bg1"/>
                </a:solidFill>
                <a:latin typeface="Times New Roman" panose="02020603050405020304" pitchFamily="18" charset="0"/>
                <a:ea typeface="Calibri" panose="020F0502020204030204" pitchFamily="34" charset="0"/>
              </a:rPr>
              <a:t>24 </a:t>
            </a:r>
            <a:r>
              <a:rPr lang="en-AU" sz="2700" dirty="0">
                <a:solidFill>
                  <a:schemeClr val="bg1"/>
                </a:solidFill>
                <a:latin typeface="Times New Roman" panose="02020603050405020304" pitchFamily="18" charset="0"/>
                <a:ea typeface="Calibri" panose="020F0502020204030204" pitchFamily="34" charset="0"/>
              </a:rPr>
              <a:t>Therefore I tell you, whatever you ask in prayer, believe that you have received it, and it will be yours.  </a:t>
            </a:r>
            <a:r>
              <a:rPr lang="en-AU" sz="2700" b="1" baseline="30000" dirty="0">
                <a:solidFill>
                  <a:schemeClr val="bg1"/>
                </a:solidFill>
                <a:latin typeface="Times New Roman" panose="02020603050405020304" pitchFamily="18" charset="0"/>
                <a:ea typeface="Calibri" panose="020F0502020204030204" pitchFamily="34" charset="0"/>
              </a:rPr>
              <a:t>25 </a:t>
            </a:r>
            <a:r>
              <a:rPr lang="en-AU" sz="2700" dirty="0">
                <a:solidFill>
                  <a:schemeClr val="bg1"/>
                </a:solidFill>
                <a:latin typeface="Times New Roman" panose="02020603050405020304" pitchFamily="18" charset="0"/>
                <a:ea typeface="Calibri" panose="020F0502020204030204" pitchFamily="34" charset="0"/>
              </a:rPr>
              <a:t>And whenever you stand praying, forgive, if you have anything against anyone, so that your Father also who is in heaven may forgive you your trespasses.”</a:t>
            </a:r>
            <a:endParaRPr lang="en-GB" sz="27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3882700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6B273B-17F7-9C4A-A966-EFBE994F3BB1}"/>
              </a:ext>
            </a:extLst>
          </p:cNvPr>
          <p:cNvSpPr txBox="1"/>
          <p:nvPr/>
        </p:nvSpPr>
        <p:spPr>
          <a:xfrm>
            <a:off x="4476" y="3724"/>
            <a:ext cx="9144000" cy="461665"/>
          </a:xfrm>
          <a:prstGeom prst="rect">
            <a:avLst/>
          </a:prstGeom>
          <a:solidFill>
            <a:schemeClr val="tx2">
              <a:alpha val="37000"/>
            </a:schemeClr>
          </a:solidFill>
          <a:ln>
            <a:noFill/>
          </a:ln>
        </p:spPr>
        <p:txBody>
          <a:bodyPr wrap="square" rtlCol="0">
            <a:spAutoFit/>
          </a:bodyPr>
          <a:lstStyle/>
          <a:p>
            <a:pPr marR="0" lvl="0" algn="ctr" defTabSz="914400" eaLnBrk="1" fontAlgn="auto" latinLnBrk="0" hangingPunct="1">
              <a:lnSpc>
                <a:spcPct val="100000"/>
              </a:lnSpc>
              <a:spcBef>
                <a:spcPts val="0"/>
              </a:spcBef>
              <a:spcAft>
                <a:spcPts val="0"/>
              </a:spcAft>
              <a:buClrTx/>
              <a:buSzTx/>
              <a:defRPr/>
            </a:pPr>
            <a:r>
              <a:rPr lang="en-US" sz="2400" u="sng" dirty="0">
                <a:solidFill>
                  <a:schemeClr val="bg1"/>
                </a:solidFill>
                <a:latin typeface="Times New Roman" panose="02020603050405020304" pitchFamily="18" charset="0"/>
                <a:ea typeface="Times New Roman" charset="0"/>
                <a:cs typeface="Times New Roman" panose="02020603050405020304" pitchFamily="18" charset="0"/>
              </a:rPr>
              <a:t>Palm Sunday – a celebration of the Rule and Reign of Jesus Christ</a:t>
            </a:r>
          </a:p>
        </p:txBody>
      </p:sp>
      <p:sp>
        <p:nvSpPr>
          <p:cNvPr id="4" name="TextBox 3">
            <a:extLst>
              <a:ext uri="{FF2B5EF4-FFF2-40B4-BE49-F238E27FC236}">
                <a16:creationId xmlns:a16="http://schemas.microsoft.com/office/drawing/2014/main" id="{E315A3EB-2CEA-1F47-A8CD-6E00E5D06E99}"/>
              </a:ext>
            </a:extLst>
          </p:cNvPr>
          <p:cNvSpPr txBox="1"/>
          <p:nvPr/>
        </p:nvSpPr>
        <p:spPr>
          <a:xfrm>
            <a:off x="4476" y="441541"/>
            <a:ext cx="9144000" cy="4893647"/>
          </a:xfrm>
          <a:prstGeom prst="rect">
            <a:avLst/>
          </a:prstGeom>
          <a:solidFill>
            <a:schemeClr val="tx2">
              <a:alpha val="49000"/>
            </a:schemeClr>
          </a:solidFill>
          <a:ln>
            <a:noFill/>
          </a:ln>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chemeClr val="bg1"/>
                </a:solidFill>
                <a:latin typeface="Times New Roman" panose="02020603050405020304" pitchFamily="18" charset="0"/>
                <a:ea typeface="Times New Roman" charset="0"/>
                <a:cs typeface="Times New Roman" panose="02020603050405020304" pitchFamily="18" charset="0"/>
              </a:rPr>
              <a:t>“Son of David” is used as a Messianic Title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chemeClr val="bg1"/>
                </a:solidFill>
                <a:latin typeface="Times New Roman" panose="02020603050405020304" pitchFamily="18" charset="0"/>
                <a:ea typeface="Times New Roman" charset="0"/>
                <a:cs typeface="Times New Roman" panose="02020603050405020304" pitchFamily="18" charset="0"/>
              </a:rPr>
              <a:t>A young donkey/mule, never been sat upon.  A miracle to be ridden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chemeClr val="bg1"/>
                </a:solidFill>
                <a:latin typeface="Times New Roman" panose="02020603050405020304" pitchFamily="18" charset="0"/>
                <a:ea typeface="Times New Roman" charset="0"/>
                <a:cs typeface="Times New Roman" panose="02020603050405020304" pitchFamily="18" charset="0"/>
              </a:rPr>
              <a:t>Solomon rode David’s Mule. Demonstrated rightful claim to throne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chemeClr val="bg1"/>
                </a:solidFill>
                <a:latin typeface="Times New Roman" panose="02020603050405020304" pitchFamily="18" charset="0"/>
                <a:ea typeface="Times New Roman" charset="0"/>
                <a:cs typeface="Times New Roman" panose="02020603050405020304" pitchFamily="18" charset="0"/>
              </a:rPr>
              <a:t>Jesus the Son of God – His throne established forever</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chemeClr val="bg1"/>
                </a:solidFill>
                <a:latin typeface="Times New Roman" panose="02020603050405020304" pitchFamily="18" charset="0"/>
                <a:ea typeface="Times New Roman" charset="0"/>
                <a:cs typeface="Times New Roman" panose="02020603050405020304" pitchFamily="18" charset="0"/>
              </a:rPr>
              <a:t>Coats to walk over – like Jehu – King to conquer Evil</a:t>
            </a:r>
          </a:p>
          <a:p>
            <a:pPr marL="342900" indent="-342900" fontAlgn="auto">
              <a:spcBef>
                <a:spcPts val="0"/>
              </a:spcBef>
              <a:spcAft>
                <a:spcPts val="0"/>
              </a:spcAft>
              <a:buFont typeface="Arial" panose="020B0604020202020204" pitchFamily="34" charset="0"/>
              <a:buChar char="•"/>
              <a:defRPr/>
            </a:pPr>
            <a:r>
              <a:rPr lang="en-US" sz="2400" dirty="0">
                <a:solidFill>
                  <a:schemeClr val="bg1"/>
                </a:solidFill>
                <a:latin typeface="Times New Roman" panose="02020603050405020304" pitchFamily="18" charset="0"/>
                <a:ea typeface="Times New Roman" charset="0"/>
                <a:cs typeface="Times New Roman" panose="02020603050405020304" pitchFamily="18" charset="0"/>
              </a:rPr>
              <a:t>Hosanna – Aramaic “O Save us!”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chemeClr val="bg1"/>
                </a:solidFill>
                <a:latin typeface="Times New Roman" panose="02020603050405020304" pitchFamily="18" charset="0"/>
                <a:ea typeface="Times New Roman" charset="0"/>
                <a:cs typeface="Times New Roman" panose="02020603050405020304" pitchFamily="18" charset="0"/>
              </a:rPr>
              <a:t>Jesus wasn’t the political leader they were hoping for in their Messiah</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chemeClr val="bg1"/>
                </a:solidFill>
                <a:latin typeface="Times New Roman" panose="02020603050405020304" pitchFamily="18" charset="0"/>
                <a:ea typeface="Times New Roman" charset="0"/>
                <a:cs typeface="Times New Roman" panose="02020603050405020304" pitchFamily="18" charset="0"/>
              </a:rPr>
              <a:t>Jesus came as Judge;  refiner;  purifier;  Sacrifice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rgbClr val="FFFF00"/>
                </a:solidFill>
                <a:latin typeface="Times New Roman" panose="02020603050405020304" pitchFamily="18" charset="0"/>
                <a:ea typeface="Times New Roman" charset="0"/>
                <a:cs typeface="Times New Roman" panose="02020603050405020304" pitchFamily="18" charset="0"/>
              </a:rPr>
              <a:t>Fig tree – a symbol of Israel.  Jesus came, but no fruit for Him</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rgbClr val="FFFF00"/>
                </a:solidFill>
                <a:latin typeface="Times New Roman" panose="02020603050405020304" pitchFamily="18" charset="0"/>
                <a:ea typeface="Times New Roman" charset="0"/>
                <a:cs typeface="Times New Roman" panose="02020603050405020304" pitchFamily="18" charset="0"/>
              </a:rPr>
              <a:t>The old Jewish Religious system is coming to an end.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rgbClr val="FFFF00"/>
                </a:solidFill>
                <a:latin typeface="Times New Roman" panose="02020603050405020304" pitchFamily="18" charset="0"/>
                <a:ea typeface="Times New Roman" charset="0"/>
                <a:cs typeface="Times New Roman" panose="02020603050405020304" pitchFamily="18" charset="0"/>
              </a:rPr>
              <a:t>Jesus cleared the temple of corruption – ready for a new thing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en-US" sz="2400" dirty="0">
                <a:solidFill>
                  <a:srgbClr val="FFFF00"/>
                </a:solidFill>
                <a:latin typeface="Times New Roman" panose="02020603050405020304" pitchFamily="18" charset="0"/>
                <a:ea typeface="Times New Roman" charset="0"/>
                <a:cs typeface="Times New Roman" panose="02020603050405020304" pitchFamily="18" charset="0"/>
              </a:rPr>
              <a:t>The Son of God came to His temple, but religion couldn’t handle Him.  They killed Him.  </a:t>
            </a:r>
          </a:p>
        </p:txBody>
      </p:sp>
    </p:spTree>
    <p:extLst>
      <p:ext uri="{BB962C8B-B14F-4D97-AF65-F5344CB8AC3E}">
        <p14:creationId xmlns:p14="http://schemas.microsoft.com/office/powerpoint/2010/main" val="3512063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DBAFD-277E-F247-86E5-F22562FD5753}"/>
              </a:ext>
            </a:extLst>
          </p:cNvPr>
          <p:cNvPicPr>
            <a:picLocks noChangeAspect="1"/>
          </p:cNvPicPr>
          <p:nvPr/>
        </p:nvPicPr>
        <p:blipFill>
          <a:blip r:embed="rId3"/>
          <a:stretch>
            <a:fillRect/>
          </a:stretch>
        </p:blipFill>
        <p:spPr>
          <a:xfrm>
            <a:off x="3334172" y="-94828"/>
            <a:ext cx="5809828" cy="5809828"/>
          </a:xfrm>
          <a:prstGeom prst="rect">
            <a:avLst/>
          </a:prstGeom>
        </p:spPr>
      </p:pic>
      <p:sp>
        <p:nvSpPr>
          <p:cNvPr id="4" name="TextBox 3">
            <a:extLst>
              <a:ext uri="{FF2B5EF4-FFF2-40B4-BE49-F238E27FC236}">
                <a16:creationId xmlns:a16="http://schemas.microsoft.com/office/drawing/2014/main" id="{4F5E2630-BDD8-6C46-9FAD-0ED4245B1E52}"/>
              </a:ext>
            </a:extLst>
          </p:cNvPr>
          <p:cNvSpPr txBox="1"/>
          <p:nvPr/>
        </p:nvSpPr>
        <p:spPr>
          <a:xfrm>
            <a:off x="8245" y="0"/>
            <a:ext cx="3131840" cy="1938992"/>
          </a:xfrm>
          <a:prstGeom prst="rect">
            <a:avLst/>
          </a:prstGeom>
          <a:noFill/>
        </p:spPr>
        <p:txBody>
          <a:bodyPr wrap="square" rtlCol="0">
            <a:spAutoFit/>
          </a:bodyPr>
          <a:lstStyle/>
          <a:p>
            <a:r>
              <a:rPr lang="en-AU" sz="2000" dirty="0">
                <a:solidFill>
                  <a:schemeClr val="bg1"/>
                </a:solidFill>
              </a:rPr>
              <a:t>The Temple was like a religious tourist attraction.  </a:t>
            </a:r>
          </a:p>
          <a:p>
            <a:endParaRPr lang="en-AU" sz="2000" dirty="0">
              <a:solidFill>
                <a:schemeClr val="bg1"/>
              </a:solidFill>
            </a:endParaRPr>
          </a:p>
          <a:p>
            <a:r>
              <a:rPr lang="en-AU" sz="2000" dirty="0">
                <a:solidFill>
                  <a:schemeClr val="bg1"/>
                </a:solidFill>
              </a:rPr>
              <a:t>Traders set up a market to sell their wares in the Court of the Gentiles</a:t>
            </a:r>
          </a:p>
        </p:txBody>
      </p:sp>
      <p:sp>
        <p:nvSpPr>
          <p:cNvPr id="7" name="TextBox 6">
            <a:extLst>
              <a:ext uri="{FF2B5EF4-FFF2-40B4-BE49-F238E27FC236}">
                <a16:creationId xmlns:a16="http://schemas.microsoft.com/office/drawing/2014/main" id="{C6C50935-76B6-0341-ACDA-381A988B99C9}"/>
              </a:ext>
            </a:extLst>
          </p:cNvPr>
          <p:cNvSpPr txBox="1"/>
          <p:nvPr/>
        </p:nvSpPr>
        <p:spPr>
          <a:xfrm>
            <a:off x="0" y="3414689"/>
            <a:ext cx="3419872" cy="1200329"/>
          </a:xfrm>
          <a:prstGeom prst="rect">
            <a:avLst/>
          </a:prstGeom>
          <a:noFill/>
        </p:spPr>
        <p:txBody>
          <a:bodyPr wrap="square" rtlCol="0">
            <a:spAutoFit/>
          </a:bodyPr>
          <a:lstStyle/>
          <a:p>
            <a:r>
              <a:rPr lang="en-AU" sz="2400" dirty="0">
                <a:solidFill>
                  <a:srgbClr val="FFFF00"/>
                </a:solidFill>
                <a:latin typeface="Times New Roman" panose="02020603050405020304" pitchFamily="18" charset="0"/>
                <a:cs typeface="Times New Roman" panose="02020603050405020304" pitchFamily="18" charset="0"/>
              </a:rPr>
              <a:t>The Gentiles who came to worship and pray, could only get as close as here.</a:t>
            </a:r>
          </a:p>
        </p:txBody>
      </p:sp>
      <p:cxnSp>
        <p:nvCxnSpPr>
          <p:cNvPr id="8" name="Straight Arrow Connector 7">
            <a:extLst>
              <a:ext uri="{FF2B5EF4-FFF2-40B4-BE49-F238E27FC236}">
                <a16:creationId xmlns:a16="http://schemas.microsoft.com/office/drawing/2014/main" id="{38B4F7FA-B95A-E045-A26F-D7E37EADF4A2}"/>
              </a:ext>
            </a:extLst>
          </p:cNvPr>
          <p:cNvCxnSpPr>
            <a:cxnSpLocks/>
          </p:cNvCxnSpPr>
          <p:nvPr/>
        </p:nvCxnSpPr>
        <p:spPr>
          <a:xfrm flipV="1">
            <a:off x="3099039" y="2713484"/>
            <a:ext cx="1688985" cy="1620007"/>
          </a:xfrm>
          <a:prstGeom prst="straightConnector1">
            <a:avLst/>
          </a:prstGeom>
          <a:ln w="1270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938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4360168"/>
          </a:xfrm>
          <a:prstGeom prst="rect">
            <a:avLst/>
          </a:prstGeom>
          <a:noFill/>
          <a:ln w="9525">
            <a:noFill/>
            <a:miter lim="800000"/>
            <a:headEnd/>
            <a:tailEnd/>
          </a:ln>
        </p:spPr>
        <p:txBody>
          <a:bodyPr wrap="square">
            <a:prstTxWarp prst="textNoShape">
              <a:avLst/>
            </a:prstTxWarp>
            <a:spAutoFit/>
          </a:bodyPr>
          <a:lstStyle/>
          <a:p>
            <a:pPr>
              <a:lnSpc>
                <a:spcPct val="115000"/>
              </a:lnSpc>
              <a:spcAft>
                <a:spcPts val="0"/>
              </a:spcAft>
            </a:pPr>
            <a:r>
              <a:rPr lang="en-AU" sz="2700" b="1" baseline="30000" dirty="0">
                <a:solidFill>
                  <a:schemeClr val="bg1"/>
                </a:solidFill>
                <a:latin typeface="Comic Sans MS" panose="030F0902030302020204" pitchFamily="66" charset="0"/>
                <a:ea typeface="Calibri" panose="020F0502020204030204" pitchFamily="34" charset="0"/>
              </a:rPr>
              <a:t>15 </a:t>
            </a:r>
            <a:r>
              <a:rPr lang="en-AU" sz="2700" dirty="0">
                <a:solidFill>
                  <a:schemeClr val="bg1"/>
                </a:solidFill>
                <a:latin typeface="Comic Sans MS" panose="030F0902030302020204" pitchFamily="66" charset="0"/>
                <a:ea typeface="Calibri" panose="020F0502020204030204" pitchFamily="34" charset="0"/>
              </a:rPr>
              <a:t>....  And he entered the temple and began to drive out those who sold and those who bought in the temple, and he overturned the tables of the money-changers and the seats of those who sold pigeons.  </a:t>
            </a:r>
            <a:r>
              <a:rPr lang="en-AU" sz="2700" b="1" baseline="30000" dirty="0">
                <a:solidFill>
                  <a:schemeClr val="bg1"/>
                </a:solidFill>
                <a:latin typeface="Comic Sans MS" panose="030F0902030302020204" pitchFamily="66" charset="0"/>
                <a:ea typeface="Calibri" panose="020F0502020204030204" pitchFamily="34" charset="0"/>
              </a:rPr>
              <a:t>16 </a:t>
            </a:r>
            <a:r>
              <a:rPr lang="en-AU" sz="2700" dirty="0">
                <a:solidFill>
                  <a:schemeClr val="bg1"/>
                </a:solidFill>
                <a:latin typeface="Comic Sans MS" panose="030F0902030302020204" pitchFamily="66" charset="0"/>
                <a:ea typeface="Calibri" panose="020F0502020204030204" pitchFamily="34" charset="0"/>
              </a:rPr>
              <a:t>And he would not allow anyone to carry anything through the temple.  </a:t>
            </a:r>
            <a:r>
              <a:rPr lang="en-AU" sz="2700" b="1" baseline="30000" dirty="0">
                <a:solidFill>
                  <a:schemeClr val="bg1"/>
                </a:solidFill>
                <a:latin typeface="Comic Sans MS" panose="030F0902030302020204" pitchFamily="66" charset="0"/>
                <a:ea typeface="Calibri" panose="020F0502020204030204" pitchFamily="34" charset="0"/>
              </a:rPr>
              <a:t>17 </a:t>
            </a:r>
            <a:r>
              <a:rPr lang="en-AU" sz="2700" dirty="0">
                <a:solidFill>
                  <a:schemeClr val="bg1"/>
                </a:solidFill>
                <a:latin typeface="Comic Sans MS" panose="030F0902030302020204" pitchFamily="66" charset="0"/>
                <a:ea typeface="Calibri" panose="020F0502020204030204" pitchFamily="34" charset="0"/>
              </a:rPr>
              <a:t>And he was teaching them and saying to them, “Is it not written, ‘My house shall be called a house of prayer for all the nations’?  But you have made it a den of robbers.”</a:t>
            </a:r>
            <a:endParaRPr lang="en-GB" sz="2700" dirty="0">
              <a:solidFill>
                <a:schemeClr val="bg1"/>
              </a:solidFill>
              <a:effectLst/>
              <a:latin typeface="Comic Sans MS" panose="030F0902030302020204" pitchFamily="66" charset="0"/>
              <a:ea typeface="Times New Roman" charset="0"/>
              <a:cs typeface="Times New Roman" charset="0"/>
            </a:endParaRPr>
          </a:p>
        </p:txBody>
      </p:sp>
      <p:sp>
        <p:nvSpPr>
          <p:cNvPr id="3" name="TextBox 2">
            <a:extLst>
              <a:ext uri="{FF2B5EF4-FFF2-40B4-BE49-F238E27FC236}">
                <a16:creationId xmlns:a16="http://schemas.microsoft.com/office/drawing/2014/main" id="{F694786B-E947-CC4E-A5E7-CAF58315D230}"/>
              </a:ext>
            </a:extLst>
          </p:cNvPr>
          <p:cNvSpPr txBox="1"/>
          <p:nvPr/>
        </p:nvSpPr>
        <p:spPr>
          <a:xfrm>
            <a:off x="1643992" y="3937620"/>
            <a:ext cx="7507377" cy="1569660"/>
          </a:xfrm>
          <a:prstGeom prst="rect">
            <a:avLst/>
          </a:prstGeom>
          <a:noFill/>
        </p:spPr>
        <p:txBody>
          <a:bodyPr wrap="square" rtlCol="0">
            <a:spAutoFit/>
          </a:bodyPr>
          <a:lstStyle/>
          <a:p>
            <a:r>
              <a:rPr lang="en-AU" sz="2400" dirty="0">
                <a:solidFill>
                  <a:srgbClr val="FFFF00"/>
                </a:solidFill>
                <a:latin typeface="Times New Roman" panose="02020603050405020304" pitchFamily="18" charset="0"/>
                <a:cs typeface="Times New Roman" panose="02020603050405020304" pitchFamily="18" charset="0"/>
              </a:rPr>
              <a:t>God’s vision for the Temple, was for it to be much bigger than just for Israel.</a:t>
            </a:r>
          </a:p>
          <a:p>
            <a:r>
              <a:rPr lang="en-AU" sz="2400" dirty="0">
                <a:solidFill>
                  <a:srgbClr val="FFFF00"/>
                </a:solidFill>
                <a:latin typeface="Times New Roman" panose="02020603050405020304" pitchFamily="18" charset="0"/>
                <a:cs typeface="Times New Roman" panose="02020603050405020304" pitchFamily="18" charset="0"/>
              </a:rPr>
              <a:t>But the only place for those of another race, was turned into a place of greed and commerce.</a:t>
            </a:r>
            <a:endParaRPr lang="en-AU" sz="2400" u="sng"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74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017399"/>
          </a:xfrm>
          <a:prstGeom prst="rect">
            <a:avLst/>
          </a:prstGeom>
          <a:noFill/>
          <a:ln w="9525">
            <a:noFill/>
            <a:miter lim="800000"/>
            <a:headEnd/>
            <a:tailEnd/>
          </a:ln>
        </p:spPr>
        <p:txBody>
          <a:bodyPr wrap="square">
            <a:prstTxWarp prst="textNoShape">
              <a:avLst/>
            </a:prstTxWarp>
            <a:spAutoFit/>
          </a:bodyPr>
          <a:lstStyle/>
          <a:p>
            <a:pPr>
              <a:lnSpc>
                <a:spcPct val="115000"/>
              </a:lnSpc>
              <a:spcAft>
                <a:spcPts val="0"/>
              </a:spcAft>
            </a:pPr>
            <a:r>
              <a:rPr lang="en-AU" sz="2800" b="1" dirty="0">
                <a:solidFill>
                  <a:schemeClr val="bg1"/>
                </a:solidFill>
                <a:latin typeface="Comic Sans MS" panose="030F0902030302020204" pitchFamily="66" charset="0"/>
                <a:ea typeface="Times New Roman" panose="02020603050405020304" pitchFamily="18" charset="0"/>
              </a:rPr>
              <a:t>7 </a:t>
            </a:r>
            <a:r>
              <a:rPr lang="en-AU" sz="2800" dirty="0">
                <a:solidFill>
                  <a:schemeClr val="bg1"/>
                </a:solidFill>
                <a:latin typeface="Comic Sans MS" panose="030F0902030302020204" pitchFamily="66" charset="0"/>
                <a:ea typeface="Times New Roman" panose="02020603050405020304" pitchFamily="18" charset="0"/>
              </a:rPr>
              <a:t>The word that came to Jeremiah from the </a:t>
            </a:r>
            <a:r>
              <a:rPr lang="en-AU" sz="2800" cap="small" dirty="0">
                <a:solidFill>
                  <a:schemeClr val="bg1"/>
                </a:solidFill>
                <a:latin typeface="Comic Sans MS" panose="030F0902030302020204" pitchFamily="66" charset="0"/>
                <a:ea typeface="Times New Roman" panose="02020603050405020304" pitchFamily="18" charset="0"/>
              </a:rPr>
              <a:t>Lord</a:t>
            </a:r>
            <a:r>
              <a:rPr lang="en-AU" sz="2800" dirty="0">
                <a:solidFill>
                  <a:schemeClr val="bg1"/>
                </a:solidFill>
                <a:latin typeface="Comic Sans MS" panose="030F0902030302020204" pitchFamily="66" charset="0"/>
                <a:ea typeface="Times New Roman" panose="02020603050405020304" pitchFamily="18" charset="0"/>
              </a:rPr>
              <a:t>:  </a:t>
            </a:r>
            <a:r>
              <a:rPr lang="en-AU" sz="2800" b="1" baseline="30000" dirty="0">
                <a:solidFill>
                  <a:schemeClr val="bg1"/>
                </a:solidFill>
                <a:latin typeface="Comic Sans MS" panose="030F0902030302020204" pitchFamily="66" charset="0"/>
                <a:ea typeface="Times New Roman" panose="02020603050405020304" pitchFamily="18" charset="0"/>
              </a:rPr>
              <a:t>2 </a:t>
            </a:r>
            <a:r>
              <a:rPr lang="en-AU" sz="2800" dirty="0">
                <a:solidFill>
                  <a:schemeClr val="bg1"/>
                </a:solidFill>
                <a:latin typeface="Comic Sans MS" panose="030F0902030302020204" pitchFamily="66" charset="0"/>
                <a:ea typeface="Times New Roman" panose="02020603050405020304" pitchFamily="18" charset="0"/>
              </a:rPr>
              <a:t>“Stand in the gate of the </a:t>
            </a:r>
            <a:r>
              <a:rPr lang="en-AU" sz="2800" cap="small" dirty="0">
                <a:solidFill>
                  <a:schemeClr val="bg1"/>
                </a:solidFill>
                <a:latin typeface="Comic Sans MS" panose="030F0902030302020204" pitchFamily="66" charset="0"/>
                <a:ea typeface="Times New Roman" panose="02020603050405020304" pitchFamily="18" charset="0"/>
              </a:rPr>
              <a:t>Lord</a:t>
            </a:r>
            <a:r>
              <a:rPr lang="en-AU" sz="2800" dirty="0">
                <a:solidFill>
                  <a:schemeClr val="bg1"/>
                </a:solidFill>
                <a:latin typeface="Comic Sans MS" panose="030F0902030302020204" pitchFamily="66" charset="0"/>
                <a:ea typeface="Times New Roman" panose="02020603050405020304" pitchFamily="18" charset="0"/>
              </a:rPr>
              <a:t>’s house, and proclaim there this word, and say, Hear the word of the </a:t>
            </a:r>
            <a:r>
              <a:rPr lang="en-AU" sz="2800" cap="small" dirty="0">
                <a:solidFill>
                  <a:schemeClr val="bg1"/>
                </a:solidFill>
                <a:latin typeface="Comic Sans MS" panose="030F0902030302020204" pitchFamily="66" charset="0"/>
                <a:ea typeface="Times New Roman" panose="02020603050405020304" pitchFamily="18" charset="0"/>
              </a:rPr>
              <a:t>Lord</a:t>
            </a:r>
            <a:r>
              <a:rPr lang="en-AU" sz="2800" dirty="0">
                <a:solidFill>
                  <a:schemeClr val="bg1"/>
                </a:solidFill>
                <a:latin typeface="Comic Sans MS" panose="030F0902030302020204" pitchFamily="66" charset="0"/>
                <a:ea typeface="Times New Roman" panose="02020603050405020304" pitchFamily="18" charset="0"/>
              </a:rPr>
              <a:t>, all you men of Judah who enter these gates to worship the </a:t>
            </a:r>
            <a:r>
              <a:rPr lang="en-AU" sz="2800" cap="small" dirty="0">
                <a:solidFill>
                  <a:schemeClr val="bg1"/>
                </a:solidFill>
                <a:latin typeface="Comic Sans MS" panose="030F0902030302020204" pitchFamily="66" charset="0"/>
                <a:ea typeface="Times New Roman" panose="02020603050405020304" pitchFamily="18" charset="0"/>
              </a:rPr>
              <a:t>Lord</a:t>
            </a:r>
            <a:r>
              <a:rPr lang="en-AU" sz="2800" dirty="0">
                <a:solidFill>
                  <a:schemeClr val="bg1"/>
                </a:solidFill>
                <a:latin typeface="Comic Sans MS" panose="030F0902030302020204" pitchFamily="66" charset="0"/>
                <a:ea typeface="Times New Roman" panose="02020603050405020304" pitchFamily="18" charset="0"/>
              </a:rPr>
              <a:t>.  </a:t>
            </a:r>
            <a:r>
              <a:rPr lang="en-AU" sz="2800" b="1" baseline="30000" dirty="0">
                <a:solidFill>
                  <a:schemeClr val="bg1"/>
                </a:solidFill>
                <a:latin typeface="Comic Sans MS" panose="030F0902030302020204" pitchFamily="66" charset="0"/>
                <a:ea typeface="Times New Roman" panose="02020603050405020304" pitchFamily="18" charset="0"/>
              </a:rPr>
              <a:t>3 </a:t>
            </a:r>
            <a:r>
              <a:rPr lang="en-AU" sz="2800" dirty="0">
                <a:solidFill>
                  <a:schemeClr val="bg1"/>
                </a:solidFill>
                <a:latin typeface="Comic Sans MS" panose="030F0902030302020204" pitchFamily="66" charset="0"/>
                <a:ea typeface="Times New Roman" panose="02020603050405020304" pitchFamily="18" charset="0"/>
              </a:rPr>
              <a:t>Thus says the </a:t>
            </a:r>
            <a:r>
              <a:rPr lang="en-AU" sz="2800" cap="small" dirty="0">
                <a:solidFill>
                  <a:schemeClr val="bg1"/>
                </a:solidFill>
                <a:latin typeface="Comic Sans MS" panose="030F0902030302020204" pitchFamily="66" charset="0"/>
                <a:ea typeface="Times New Roman" panose="02020603050405020304" pitchFamily="18" charset="0"/>
              </a:rPr>
              <a:t>Lord</a:t>
            </a:r>
            <a:r>
              <a:rPr lang="en-AU" sz="2800" dirty="0">
                <a:solidFill>
                  <a:schemeClr val="bg1"/>
                </a:solidFill>
                <a:latin typeface="Comic Sans MS" panose="030F0902030302020204" pitchFamily="66" charset="0"/>
                <a:ea typeface="Times New Roman" panose="02020603050405020304" pitchFamily="18" charset="0"/>
              </a:rPr>
              <a:t> of hosts, the God of Israel: Amend your ways and your deeds, and I will let you dwell in this place.  </a:t>
            </a:r>
            <a:r>
              <a:rPr lang="en-AU" sz="2800" b="1" baseline="30000" dirty="0">
                <a:solidFill>
                  <a:schemeClr val="bg1"/>
                </a:solidFill>
                <a:latin typeface="Comic Sans MS" panose="030F0902030302020204" pitchFamily="66" charset="0"/>
                <a:ea typeface="Times New Roman" panose="02020603050405020304" pitchFamily="18" charset="0"/>
              </a:rPr>
              <a:t>4 </a:t>
            </a:r>
            <a:r>
              <a:rPr lang="en-AU" sz="2800" dirty="0">
                <a:solidFill>
                  <a:schemeClr val="bg1"/>
                </a:solidFill>
                <a:latin typeface="Comic Sans MS" panose="030F0902030302020204" pitchFamily="66" charset="0"/>
                <a:ea typeface="Times New Roman" panose="02020603050405020304" pitchFamily="18" charset="0"/>
              </a:rPr>
              <a:t>Do not trust in these deceptive words:  ‘This is the temple of the </a:t>
            </a:r>
            <a:r>
              <a:rPr lang="en-AU" sz="2800" cap="small" dirty="0">
                <a:solidFill>
                  <a:schemeClr val="bg1"/>
                </a:solidFill>
                <a:latin typeface="Comic Sans MS" panose="030F0902030302020204" pitchFamily="66" charset="0"/>
                <a:ea typeface="Times New Roman" panose="02020603050405020304" pitchFamily="18" charset="0"/>
              </a:rPr>
              <a:t>Lord</a:t>
            </a:r>
            <a:r>
              <a:rPr lang="en-AU" sz="2800" dirty="0">
                <a:solidFill>
                  <a:schemeClr val="bg1"/>
                </a:solidFill>
                <a:latin typeface="Comic Sans MS" panose="030F0902030302020204" pitchFamily="66" charset="0"/>
                <a:ea typeface="Times New Roman" panose="02020603050405020304" pitchFamily="18" charset="0"/>
              </a:rPr>
              <a:t>, the temple of the </a:t>
            </a:r>
            <a:r>
              <a:rPr lang="en-AU" sz="2800" cap="small" dirty="0">
                <a:solidFill>
                  <a:schemeClr val="bg1"/>
                </a:solidFill>
                <a:latin typeface="Comic Sans MS" panose="030F0902030302020204" pitchFamily="66" charset="0"/>
                <a:ea typeface="Times New Roman" panose="02020603050405020304" pitchFamily="18" charset="0"/>
              </a:rPr>
              <a:t>Lord</a:t>
            </a:r>
            <a:r>
              <a:rPr lang="en-AU" sz="2800" dirty="0">
                <a:solidFill>
                  <a:schemeClr val="bg1"/>
                </a:solidFill>
                <a:latin typeface="Comic Sans MS" panose="030F0902030302020204" pitchFamily="66" charset="0"/>
                <a:ea typeface="Times New Roman" panose="02020603050405020304" pitchFamily="18" charset="0"/>
              </a:rPr>
              <a:t>, the temple of the </a:t>
            </a:r>
            <a:r>
              <a:rPr lang="en-AU" sz="2800" cap="small" dirty="0">
                <a:solidFill>
                  <a:schemeClr val="bg1"/>
                </a:solidFill>
                <a:latin typeface="Comic Sans MS" panose="030F0902030302020204" pitchFamily="66" charset="0"/>
                <a:ea typeface="Times New Roman" panose="02020603050405020304" pitchFamily="18" charset="0"/>
              </a:rPr>
              <a:t>Lord</a:t>
            </a:r>
            <a:r>
              <a:rPr lang="en-AU" sz="2800" dirty="0">
                <a:solidFill>
                  <a:schemeClr val="bg1"/>
                </a:solidFill>
                <a:latin typeface="Comic Sans MS" panose="030F0902030302020204" pitchFamily="66" charset="0"/>
                <a:ea typeface="Times New Roman" panose="02020603050405020304" pitchFamily="18" charset="0"/>
              </a:rPr>
              <a:t>.’ </a:t>
            </a:r>
            <a:endParaRPr lang="en-AU" sz="2800" dirty="0">
              <a:solidFill>
                <a:schemeClr val="bg1"/>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820133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526128"/>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200" b="1" baseline="30000" dirty="0">
                <a:solidFill>
                  <a:schemeClr val="bg1"/>
                </a:solidFill>
                <a:latin typeface="Comic Sans MS" panose="030F0902030302020204" pitchFamily="66" charset="0"/>
                <a:ea typeface="Times New Roman" panose="02020603050405020304" pitchFamily="18" charset="0"/>
              </a:rPr>
              <a:t>5 </a:t>
            </a:r>
            <a:r>
              <a:rPr lang="en-AU" sz="2200" dirty="0">
                <a:solidFill>
                  <a:schemeClr val="bg1"/>
                </a:solidFill>
                <a:latin typeface="Comic Sans MS" panose="030F0902030302020204" pitchFamily="66" charset="0"/>
                <a:ea typeface="Times New Roman" panose="02020603050405020304" pitchFamily="18" charset="0"/>
              </a:rPr>
              <a:t>“For if you truly amend your ways and your deeds, if you truly execute justice one with another, </a:t>
            </a:r>
            <a:r>
              <a:rPr lang="en-AU" sz="2200" b="1" baseline="30000" dirty="0">
                <a:solidFill>
                  <a:schemeClr val="bg1"/>
                </a:solidFill>
                <a:latin typeface="Comic Sans MS" panose="030F0902030302020204" pitchFamily="66" charset="0"/>
                <a:ea typeface="Times New Roman" panose="02020603050405020304" pitchFamily="18" charset="0"/>
              </a:rPr>
              <a:t>6 </a:t>
            </a:r>
            <a:r>
              <a:rPr lang="en-AU" sz="2200" dirty="0">
                <a:solidFill>
                  <a:schemeClr val="bg1"/>
                </a:solidFill>
                <a:latin typeface="Comic Sans MS" panose="030F0902030302020204" pitchFamily="66" charset="0"/>
                <a:ea typeface="Times New Roman" panose="02020603050405020304" pitchFamily="18" charset="0"/>
              </a:rPr>
              <a:t>if you do not oppress the sojourner, the fatherless, or the widow, or shed innocent blood in this place, and if you do not go after other gods to your own harm, </a:t>
            </a:r>
            <a:r>
              <a:rPr lang="en-AU" sz="2200" b="1" baseline="30000" dirty="0">
                <a:solidFill>
                  <a:schemeClr val="bg1"/>
                </a:solidFill>
                <a:latin typeface="Comic Sans MS" panose="030F0902030302020204" pitchFamily="66" charset="0"/>
                <a:ea typeface="Times New Roman" panose="02020603050405020304" pitchFamily="18" charset="0"/>
              </a:rPr>
              <a:t>7 </a:t>
            </a:r>
            <a:r>
              <a:rPr lang="en-AU" sz="2200" dirty="0">
                <a:solidFill>
                  <a:schemeClr val="bg1"/>
                </a:solidFill>
                <a:latin typeface="Comic Sans MS" panose="030F0902030302020204" pitchFamily="66" charset="0"/>
                <a:ea typeface="Times New Roman" panose="02020603050405020304" pitchFamily="18" charset="0"/>
              </a:rPr>
              <a:t>then I will let you dwell in this place, in the land that I gave of old to your fathers forever. </a:t>
            </a:r>
            <a:endParaRPr lang="en-AU" sz="2200" dirty="0">
              <a:solidFill>
                <a:schemeClr val="bg1"/>
              </a:solidFill>
              <a:latin typeface="Calibri" panose="020F0502020204030204" pitchFamily="34" charset="0"/>
              <a:ea typeface="Times New Roman" panose="02020603050405020304" pitchFamily="18" charset="0"/>
            </a:endParaRPr>
          </a:p>
          <a:p>
            <a:pPr indent="152400">
              <a:lnSpc>
                <a:spcPct val="115000"/>
              </a:lnSpc>
              <a:spcAft>
                <a:spcPts val="0"/>
              </a:spcAft>
            </a:pPr>
            <a:r>
              <a:rPr lang="en-AU" sz="2200" dirty="0">
                <a:solidFill>
                  <a:schemeClr val="bg1"/>
                </a:solidFill>
                <a:latin typeface="Comic Sans MS" panose="030F0902030302020204" pitchFamily="66" charset="0"/>
                <a:ea typeface="Times New Roman" panose="02020603050405020304" pitchFamily="18" charset="0"/>
              </a:rPr>
              <a:t> </a:t>
            </a:r>
            <a:endParaRPr lang="en-AU" sz="2200" dirty="0">
              <a:solidFill>
                <a:schemeClr val="bg1"/>
              </a:solidFill>
              <a:latin typeface="Calibri" panose="020F0502020204030204" pitchFamily="34" charset="0"/>
              <a:ea typeface="Times New Roman" panose="02020603050405020304" pitchFamily="18" charset="0"/>
            </a:endParaRPr>
          </a:p>
          <a:p>
            <a:r>
              <a:rPr lang="en-AU" sz="2200" b="1" baseline="300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8 </a:t>
            </a:r>
            <a:r>
              <a:rPr lang="en-AU" sz="22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“Behold, you trust in deceptive words to no avail.  </a:t>
            </a:r>
            <a:r>
              <a:rPr lang="en-AU" sz="2200" b="1" baseline="300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9 </a:t>
            </a:r>
            <a:r>
              <a:rPr lang="en-AU" sz="22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Will you steal, murder, commit adultery, swear falsely, make offerings to Baal, and go after other gods that you have not known, </a:t>
            </a:r>
            <a:r>
              <a:rPr lang="en-AU" sz="2200" b="1" baseline="300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10 </a:t>
            </a:r>
            <a:r>
              <a:rPr lang="en-AU" sz="22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and then come and stand before me in this house, which is called by my name, and say, ‘We are delivered!’ — only to go on doing all these abominations?  </a:t>
            </a:r>
            <a:r>
              <a:rPr lang="en-AU" sz="2200" b="1" baseline="300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11 </a:t>
            </a:r>
            <a:r>
              <a:rPr lang="en-AU" sz="22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Has this house, which is called by my name, </a:t>
            </a:r>
            <a:r>
              <a:rPr lang="en-AU" sz="2200" dirty="0">
                <a:solidFill>
                  <a:srgbClr val="FFFF00"/>
                </a:solidFill>
                <a:latin typeface="Comic Sans MS" panose="030F0902030302020204" pitchFamily="66" charset="0"/>
                <a:ea typeface="Times New Roman" panose="02020603050405020304" pitchFamily="18" charset="0"/>
                <a:cs typeface="Calibri" panose="020F0502020204030204" pitchFamily="34" charset="0"/>
              </a:rPr>
              <a:t>become a den of robbers</a:t>
            </a:r>
            <a:r>
              <a:rPr lang="en-AU" sz="22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 in your eyes?  Behold, I myself have seen it, declares the </a:t>
            </a:r>
            <a:r>
              <a:rPr lang="en-AU" sz="2200" cap="small"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Lord</a:t>
            </a:r>
            <a:r>
              <a:rPr lang="en-AU" sz="2200" dirty="0">
                <a:solidFill>
                  <a:schemeClr val="bg1"/>
                </a:solidFill>
                <a:latin typeface="Comic Sans MS" panose="030F0902030302020204" pitchFamily="66" charset="0"/>
                <a:ea typeface="Times New Roman" panose="02020603050405020304" pitchFamily="18" charset="0"/>
                <a:cs typeface="Calibri" panose="020F0502020204030204" pitchFamily="34" charset="0"/>
              </a:rPr>
              <a:t>.</a:t>
            </a:r>
            <a:endParaRPr lang="en-GB" sz="22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360213991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76200</TotalTime>
  <Words>742</Words>
  <Application>Microsoft Macintosh PowerPoint</Application>
  <PresentationFormat>On-screen Show (16:10)</PresentationFormat>
  <Paragraphs>74</Paragraphs>
  <Slides>14</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Comic Sans MS</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 Brumpton</dc:creator>
  <cp:lastModifiedBy>Michael Brumpton</cp:lastModifiedBy>
  <cp:revision>1449</cp:revision>
  <cp:lastPrinted>2019-07-05T05:43:25Z</cp:lastPrinted>
  <dcterms:created xsi:type="dcterms:W3CDTF">2016-11-04T06:28:01Z</dcterms:created>
  <dcterms:modified xsi:type="dcterms:W3CDTF">2019-07-05T05:46:27Z</dcterms:modified>
</cp:coreProperties>
</file>